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6"/>
  </p:notesMasterIdLst>
  <p:handoutMasterIdLst>
    <p:handoutMasterId r:id="rId27"/>
  </p:handoutMasterIdLst>
  <p:sldIdLst>
    <p:sldId id="270" r:id="rId3"/>
    <p:sldId id="258" r:id="rId4"/>
    <p:sldId id="289" r:id="rId5"/>
    <p:sldId id="290" r:id="rId6"/>
    <p:sldId id="287" r:id="rId7"/>
    <p:sldId id="286" r:id="rId8"/>
    <p:sldId id="267" r:id="rId9"/>
    <p:sldId id="288" r:id="rId10"/>
    <p:sldId id="278" r:id="rId11"/>
    <p:sldId id="261" r:id="rId12"/>
    <p:sldId id="275" r:id="rId13"/>
    <p:sldId id="276" r:id="rId14"/>
    <p:sldId id="277" r:id="rId15"/>
    <p:sldId id="282" r:id="rId16"/>
    <p:sldId id="281" r:id="rId17"/>
    <p:sldId id="262" r:id="rId18"/>
    <p:sldId id="291" r:id="rId19"/>
    <p:sldId id="274" r:id="rId20"/>
    <p:sldId id="263" r:id="rId21"/>
    <p:sldId id="257" r:id="rId22"/>
    <p:sldId id="271" r:id="rId23"/>
    <p:sldId id="272" r:id="rId24"/>
    <p:sldId id="273" r:id="rId25"/>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ulus, Simon (CT REE ENS ESM-DE)" initials="PS(REE" lastIdx="12" clrIdx="0">
    <p:extLst>
      <p:ext uri="{19B8F6BF-5375-455C-9EA6-DF929625EA0E}">
        <p15:presenceInfo xmlns:p15="http://schemas.microsoft.com/office/powerpoint/2012/main" userId="S::simon.paulus@siemens.com::37da4972-23f1-4d17-bf63-849b396e698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D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밝은 스타일 1 - 강조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92" autoAdjust="0"/>
    <p:restoredTop sz="86082" autoAdjust="0"/>
  </p:normalViewPr>
  <p:slideViewPr>
    <p:cSldViewPr snapToGrid="0" snapToObjects="1">
      <p:cViewPr varScale="1">
        <p:scale>
          <a:sx n="86" d="100"/>
          <a:sy n="86" d="100"/>
        </p:scale>
        <p:origin x="96" y="822"/>
      </p:cViewPr>
      <p:guideLst>
        <p:guide orient="horz" pos="1620"/>
        <p:guide pos="2880"/>
      </p:guideLst>
    </p:cSldViewPr>
  </p:slideViewPr>
  <p:notesTextViewPr>
    <p:cViewPr>
      <p:scale>
        <a:sx n="100" d="100"/>
        <a:sy n="100" d="100"/>
      </p:scale>
      <p:origin x="0" y="0"/>
    </p:cViewPr>
  </p:notesTextViewPr>
  <p:notesViewPr>
    <p:cSldViewPr snapToGrid="0" snapToObjects="1">
      <p:cViewPr varScale="1">
        <p:scale>
          <a:sx n="87" d="100"/>
          <a:sy n="87" d="100"/>
        </p:scale>
        <p:origin x="3840"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BAE3B3E-782A-9745-8E84-372F7B6771BF}" type="datetimeFigureOut">
              <a:rPr lang="en-US" smtClean="0"/>
              <a:t>6/2/2019</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C171C0A-6FC9-E54E-92BE-11816E6C8A1A}" type="slidenum">
              <a:rPr lang="en-US" smtClean="0"/>
              <a:t>‹#›</a:t>
            </a:fld>
            <a:endParaRPr lang="en-US" dirty="0"/>
          </a:p>
        </p:txBody>
      </p:sp>
    </p:spTree>
    <p:extLst>
      <p:ext uri="{BB962C8B-B14F-4D97-AF65-F5344CB8AC3E}">
        <p14:creationId xmlns:p14="http://schemas.microsoft.com/office/powerpoint/2010/main" val="16406069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5EC7FC-5639-47CF-A93C-357F8DF1C9EB}" type="datetimeFigureOut">
              <a:rPr lang="ko-KR" altLang="en-US" smtClean="0"/>
              <a:t>2019-06-02</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7D450-EBE0-4771-974D-3B56AE59DBA9}" type="slidenum">
              <a:rPr lang="ko-KR" altLang="en-US" smtClean="0"/>
              <a:t>‹#›</a:t>
            </a:fld>
            <a:endParaRPr lang="ko-KR" altLang="en-US"/>
          </a:p>
        </p:txBody>
      </p:sp>
    </p:spTree>
    <p:extLst>
      <p:ext uri="{BB962C8B-B14F-4D97-AF65-F5344CB8AC3E}">
        <p14:creationId xmlns:p14="http://schemas.microsoft.com/office/powerpoint/2010/main" val="8693846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A7D450-EBE0-4771-974D-3B56AE59DBA9}" type="slidenum">
              <a:rPr lang="ko-KR" altLang="en-US" smtClean="0"/>
              <a:t>1</a:t>
            </a:fld>
            <a:endParaRPr lang="ko-KR" altLang="en-US"/>
          </a:p>
        </p:txBody>
      </p:sp>
    </p:spTree>
    <p:extLst>
      <p:ext uri="{BB962C8B-B14F-4D97-AF65-F5344CB8AC3E}">
        <p14:creationId xmlns:p14="http://schemas.microsoft.com/office/powerpoint/2010/main" val="3631224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7A7D450-EBE0-4771-974D-3B56AE59DBA9}" type="slidenum">
              <a:rPr lang="ko-KR" altLang="en-US" smtClean="0"/>
              <a:t>15</a:t>
            </a:fld>
            <a:endParaRPr lang="ko-KR" altLang="en-US"/>
          </a:p>
        </p:txBody>
      </p:sp>
    </p:spTree>
    <p:extLst>
      <p:ext uri="{BB962C8B-B14F-4D97-AF65-F5344CB8AC3E}">
        <p14:creationId xmlns:p14="http://schemas.microsoft.com/office/powerpoint/2010/main" val="3748759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A7D450-EBE0-4771-974D-3B56AE59DBA9}" type="slidenum">
              <a:rPr lang="ko-KR" altLang="en-US" smtClean="0"/>
              <a:t>2</a:t>
            </a:fld>
            <a:endParaRPr lang="ko-KR" altLang="en-US"/>
          </a:p>
        </p:txBody>
      </p:sp>
    </p:spTree>
    <p:extLst>
      <p:ext uri="{BB962C8B-B14F-4D97-AF65-F5344CB8AC3E}">
        <p14:creationId xmlns:p14="http://schemas.microsoft.com/office/powerpoint/2010/main" val="584089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A7D450-EBE0-4771-974D-3B56AE59DBA9}" type="slidenum">
              <a:rPr lang="ko-KR" altLang="en-US" smtClean="0"/>
              <a:t>3</a:t>
            </a:fld>
            <a:endParaRPr lang="ko-KR" altLang="en-US"/>
          </a:p>
        </p:txBody>
      </p:sp>
    </p:spTree>
    <p:extLst>
      <p:ext uri="{BB962C8B-B14F-4D97-AF65-F5344CB8AC3E}">
        <p14:creationId xmlns:p14="http://schemas.microsoft.com/office/powerpoint/2010/main" val="552237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A7D450-EBE0-4771-974D-3B56AE59DBA9}" type="slidenum">
              <a:rPr lang="ko-KR" altLang="en-US" smtClean="0"/>
              <a:t>4</a:t>
            </a:fld>
            <a:endParaRPr lang="ko-KR" altLang="en-US"/>
          </a:p>
        </p:txBody>
      </p:sp>
    </p:spTree>
    <p:extLst>
      <p:ext uri="{BB962C8B-B14F-4D97-AF65-F5344CB8AC3E}">
        <p14:creationId xmlns:p14="http://schemas.microsoft.com/office/powerpoint/2010/main" val="43113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49d22edc6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49d22edc6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511146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A7D450-EBE0-4771-974D-3B56AE59DBA9}" type="slidenum">
              <a:rPr lang="ko-KR" altLang="en-US" smtClean="0"/>
              <a:t>6</a:t>
            </a:fld>
            <a:endParaRPr lang="ko-KR" altLang="en-US"/>
          </a:p>
        </p:txBody>
      </p:sp>
    </p:spTree>
    <p:extLst>
      <p:ext uri="{BB962C8B-B14F-4D97-AF65-F5344CB8AC3E}">
        <p14:creationId xmlns:p14="http://schemas.microsoft.com/office/powerpoint/2010/main" val="4106837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A7D450-EBE0-4771-974D-3B56AE59DBA9}" type="slidenum">
              <a:rPr lang="ko-KR" altLang="en-US" smtClean="0"/>
              <a:t>7</a:t>
            </a:fld>
            <a:endParaRPr lang="ko-KR" altLang="en-US"/>
          </a:p>
        </p:txBody>
      </p:sp>
    </p:spTree>
    <p:extLst>
      <p:ext uri="{BB962C8B-B14F-4D97-AF65-F5344CB8AC3E}">
        <p14:creationId xmlns:p14="http://schemas.microsoft.com/office/powerpoint/2010/main" val="3929825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0" algn="l">
              <a:spcBef>
                <a:spcPts val="0"/>
              </a:spcBef>
              <a:buSzPts val="1800"/>
              <a:buFont typeface="Nunito"/>
              <a:buNone/>
            </a:pP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7A7D450-EBE0-4771-974D-3B56AE59DBA9}" type="slidenum">
              <a:rPr lang="ko-KR" altLang="en-US" smtClean="0"/>
              <a:t>8</a:t>
            </a:fld>
            <a:endParaRPr lang="ko-KR" altLang="en-US"/>
          </a:p>
        </p:txBody>
      </p:sp>
    </p:spTree>
    <p:extLst>
      <p:ext uri="{BB962C8B-B14F-4D97-AF65-F5344CB8AC3E}">
        <p14:creationId xmlns:p14="http://schemas.microsoft.com/office/powerpoint/2010/main" val="4115260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7A7D450-EBE0-4771-974D-3B56AE59DBA9}" type="slidenum">
              <a:rPr lang="ko-KR" altLang="en-US" smtClean="0"/>
              <a:t>9</a:t>
            </a:fld>
            <a:endParaRPr lang="ko-KR" altLang="en-US"/>
          </a:p>
        </p:txBody>
      </p:sp>
    </p:spTree>
    <p:extLst>
      <p:ext uri="{BB962C8B-B14F-4D97-AF65-F5344CB8AC3E}">
        <p14:creationId xmlns:p14="http://schemas.microsoft.com/office/powerpoint/2010/main" val="2295685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617247"/>
            <a:ext cx="8153326" cy="2229538"/>
          </a:xfrm>
        </p:spPr>
        <p:txBody>
          <a:bodyPr>
            <a:noAutofit/>
          </a:bodyPr>
          <a:lstStyle>
            <a:lvl1pPr algn="l">
              <a:defRPr sz="7200">
                <a:solidFill>
                  <a:srgbClr val="00A6D6"/>
                </a:solidFill>
                <a:latin typeface="Montserrat" panose="00000500000000000000" pitchFamily="2" charset="0"/>
                <a:cs typeface="Arial"/>
              </a:defRPr>
            </a:lvl1pPr>
          </a:lstStyle>
          <a:p>
            <a:r>
              <a:rPr lang="en-US" dirty="0"/>
              <a:t>Click to edit Master title style</a:t>
            </a:r>
          </a:p>
        </p:txBody>
      </p:sp>
      <p:sp>
        <p:nvSpPr>
          <p:cNvPr id="3" name="Subtitle 2"/>
          <p:cNvSpPr>
            <a:spLocks noGrp="1"/>
          </p:cNvSpPr>
          <p:nvPr>
            <p:ph type="subTitle" idx="1"/>
          </p:nvPr>
        </p:nvSpPr>
        <p:spPr>
          <a:xfrm>
            <a:off x="914400" y="3203297"/>
            <a:ext cx="7955170" cy="1025802"/>
          </a:xfrm>
        </p:spPr>
        <p:txBody>
          <a:bodyPr>
            <a:normAutofit/>
          </a:bodyPr>
          <a:lstStyle>
            <a:lvl1pPr marL="0" indent="0" algn="l">
              <a:buNone/>
              <a:defRPr sz="2800">
                <a:solidFill>
                  <a:schemeClr val="tx1"/>
                </a:solidFill>
                <a:latin typeface="Montserrat" panose="00000500000000000000" pitchFamily="2" charset="0"/>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915834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874336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134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720403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1"/>
          </p:nvPr>
        </p:nvSpPr>
        <p:spPr>
          <a:xfrm>
            <a:off x="0" y="0"/>
            <a:ext cx="9144000" cy="5143500"/>
          </a:xfrm>
        </p:spPr>
        <p:txBody>
          <a:bodyPr/>
          <a:lstStyle/>
          <a:p>
            <a:endParaRPr lang="en-US" dirty="0"/>
          </a:p>
        </p:txBody>
      </p:sp>
      <p:pic>
        <p:nvPicPr>
          <p:cNvPr id="12" name="Afbeelding 2" descr="TUDelft_LogoZWART.eps"/>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99146" y="4663753"/>
            <a:ext cx="1104294" cy="323006"/>
          </a:xfrm>
          <a:prstGeom prst="rect">
            <a:avLst/>
          </a:prstGeom>
        </p:spPr>
      </p:pic>
      <p:sp>
        <p:nvSpPr>
          <p:cNvPr id="13"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pPr/>
              <a:t>‹#›</a:t>
            </a:fld>
            <a:endParaRPr lang="en-US" dirty="0"/>
          </a:p>
        </p:txBody>
      </p:sp>
      <p:sp>
        <p:nvSpPr>
          <p:cNvPr id="3" name="TextBox 2"/>
          <p:cNvSpPr txBox="1"/>
          <p:nvPr userDrawn="1"/>
        </p:nvSpPr>
        <p:spPr>
          <a:xfrm>
            <a:off x="-3990281" y="4186591"/>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012058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3844"/>
          </a:xfrm>
          <a:prstGeom prst="rect">
            <a:avLst/>
          </a:prstGeom>
        </p:spPr>
        <p:txBody>
          <a:bodyPr/>
          <a:lstStyle/>
          <a:p>
            <a:fld id="{462A2416-1570-3849-86F9-07F78746E1B2}" type="datetimeFigureOut">
              <a:rPr lang="en-US" smtClean="0"/>
              <a:t>6/2/2019</a:t>
            </a:fld>
            <a:endParaRPr lang="en-US" dirty="0"/>
          </a:p>
        </p:txBody>
      </p:sp>
      <p:sp>
        <p:nvSpPr>
          <p:cNvPr id="5" name="Footer Placeholder 4"/>
          <p:cNvSpPr>
            <a:spLocks noGrp="1"/>
          </p:cNvSpPr>
          <p:nvPr>
            <p:ph type="ftr" sz="quarter" idx="11"/>
          </p:nvPr>
        </p:nvSpPr>
        <p:spPr>
          <a:xfrm>
            <a:off x="3124200" y="4767263"/>
            <a:ext cx="2895600" cy="273844"/>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4767263"/>
            <a:ext cx="2133600" cy="273844"/>
          </a:xfrm>
          <a:prstGeom prst="rect">
            <a:avLst/>
          </a:prstGeom>
        </p:spPr>
        <p:txBody>
          <a:bodyPr/>
          <a:lstStyle/>
          <a:p>
            <a:fld id="{A832CF66-B496-874C-8E08-71A5E0622B6E}" type="slidenum">
              <a:rPr lang="en-US" smtClean="0"/>
              <a:t>‹#›</a:t>
            </a:fld>
            <a:endParaRPr lang="en-US" dirty="0"/>
          </a:p>
        </p:txBody>
      </p:sp>
    </p:spTree>
    <p:extLst>
      <p:ext uri="{BB962C8B-B14F-4D97-AF65-F5344CB8AC3E}">
        <p14:creationId xmlns:p14="http://schemas.microsoft.com/office/powerpoint/2010/main" val="121253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1"/>
            <a:ext cx="9144000" cy="51434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Tree>
    <p:extLst>
      <p:ext uri="{BB962C8B-B14F-4D97-AF65-F5344CB8AC3E}">
        <p14:creationId xmlns:p14="http://schemas.microsoft.com/office/powerpoint/2010/main" val="17770509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5" Type="http://schemas.openxmlformats.org/officeDocument/2006/relationships/image" Target="../media/image2.emf"/><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27012" y="205979"/>
            <a:ext cx="7942558"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927012" y="1200150"/>
            <a:ext cx="7942558" cy="348612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pic>
        <p:nvPicPr>
          <p:cNvPr id="8" name="Picture 3" descr="TU_P5#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100264" y="4581184"/>
            <a:ext cx="1368883" cy="632424"/>
          </a:xfrm>
          <a:prstGeom prst="rect">
            <a:avLst/>
          </a:prstGeom>
        </p:spPr>
      </p:pic>
      <p:sp>
        <p:nvSpPr>
          <p:cNvPr id="10"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latin typeface="Montserrat" panose="00000500000000000000" pitchFamily="2" charset="0"/>
                <a:ea typeface="Cambria" panose="02040503050406030204" pitchFamily="18" charset="0"/>
              </a:rPr>
              <a:pPr/>
              <a:t>‹#›</a:t>
            </a:fld>
            <a:endParaRPr lang="en-US" dirty="0">
              <a:latin typeface="Montserrat" panose="00000500000000000000" pitchFamily="2" charset="0"/>
              <a:ea typeface="Cambria" panose="02040503050406030204" pitchFamily="18" charset="0"/>
            </a:endParaRPr>
          </a:p>
        </p:txBody>
      </p:sp>
      <p:sp>
        <p:nvSpPr>
          <p:cNvPr id="9" name="Rectangle 28"/>
          <p:cNvSpPr>
            <a:spLocks noChangeArrowheads="1"/>
          </p:cNvSpPr>
          <p:nvPr userDrawn="1"/>
        </p:nvSpPr>
        <p:spPr bwMode="auto">
          <a:xfrm>
            <a:off x="0" y="0"/>
            <a:ext cx="927012" cy="5149008"/>
          </a:xfrm>
          <a:prstGeom prst="rect">
            <a:avLst/>
          </a:prstGeom>
          <a:solidFill>
            <a:srgbClr val="00A6D6"/>
          </a:solidFill>
          <a:ln w="9525">
            <a:noFill/>
            <a:miter lim="800000"/>
            <a:headEnd/>
            <a:tailEnd/>
          </a:ln>
        </p:spPr>
        <p:txBody>
          <a:bodyPr wrap="none" lIns="91436" tIns="45719" rIns="91436" bIns="45719" anchor="ctr"/>
          <a:lstStyle/>
          <a:p>
            <a:pPr algn="r"/>
            <a:endParaRPr lang="nl-NL" sz="2100" dirty="0">
              <a:latin typeface="Montserrat" panose="00000500000000000000" pitchFamily="2" charset="0"/>
              <a:ea typeface="Cambria" panose="02040503050406030204" pitchFamily="18" charset="0"/>
            </a:endParaRPr>
          </a:p>
        </p:txBody>
      </p:sp>
      <p:pic>
        <p:nvPicPr>
          <p:cNvPr id="11" name="Picture 3" descr="TU_P5#white.eps"/>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9301" y="4566712"/>
            <a:ext cx="808409" cy="497980"/>
          </a:xfrm>
          <a:prstGeom prst="rect">
            <a:avLst/>
          </a:prstGeom>
        </p:spPr>
      </p:pic>
    </p:spTree>
    <p:extLst>
      <p:ext uri="{BB962C8B-B14F-4D97-AF65-F5344CB8AC3E}">
        <p14:creationId xmlns:p14="http://schemas.microsoft.com/office/powerpoint/2010/main" val="3480247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70" r:id="rId4"/>
  </p:sldLayoutIdLst>
  <p:txStyles>
    <p:titleStyle>
      <a:lvl1pPr algn="l" defTabSz="457200" rtl="0" eaLnBrk="1" latinLnBrk="0" hangingPunct="1">
        <a:spcBef>
          <a:spcPct val="0"/>
        </a:spcBef>
        <a:buNone/>
        <a:defRPr sz="3600" kern="1200">
          <a:solidFill>
            <a:srgbClr val="00A6D6"/>
          </a:solidFill>
          <a:latin typeface="Montserrat" panose="00000500000000000000" pitchFamily="2" charset="0"/>
          <a:ea typeface="Cambria" panose="02040503050406030204" pitchFamily="18" charset="0"/>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Montserrat" panose="00000500000000000000" pitchFamily="2" charset="0"/>
          <a:ea typeface="Cambria" panose="02040503050406030204" pitchFamily="18" charset="0"/>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Montserrat" panose="00000500000000000000" pitchFamily="2" charset="0"/>
          <a:ea typeface="Cambria" panose="02040503050406030204" pitchFamily="18" charset="0"/>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Montserrat" panose="00000500000000000000" pitchFamily="2" charset="0"/>
          <a:ea typeface="Cambria" panose="02040503050406030204" pitchFamily="18" charset="0"/>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2404" y="205979"/>
            <a:ext cx="7090513"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772404" y="1200150"/>
            <a:ext cx="7090513" cy="36155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9" name="Slide Number Placeholder 5"/>
          <p:cNvSpPr txBox="1">
            <a:spLocks/>
          </p:cNvSpPr>
          <p:nvPr userDrawn="1"/>
        </p:nvSpPr>
        <p:spPr>
          <a:xfrm>
            <a:off x="6651560" y="4815702"/>
            <a:ext cx="2316370" cy="273844"/>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rgbClr val="00A6D6"/>
                </a:solidFill>
                <a:latin typeface="Arial"/>
                <a:ea typeface="+mn-ea"/>
                <a:cs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57312C-2AB5-4E4E-8F57-D0081D5FE9E6}" type="slidenum">
              <a:rPr lang="en-US" smtClean="0">
                <a:latin typeface="Montserrat" panose="00000500000000000000" pitchFamily="2" charset="0"/>
              </a:rPr>
              <a:pPr/>
              <a:t>‹#›</a:t>
            </a:fld>
            <a:endParaRPr lang="en-US" dirty="0">
              <a:latin typeface="Montserrat" panose="00000500000000000000" pitchFamily="2" charset="0"/>
            </a:endParaRPr>
          </a:p>
        </p:txBody>
      </p:sp>
      <p:pic>
        <p:nvPicPr>
          <p:cNvPr id="6" name="Afbeelding 8" descr="TUDelft_LogoZWART.eps"/>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208624" y="4515071"/>
            <a:ext cx="1104294" cy="430675"/>
          </a:xfrm>
          <a:prstGeom prst="rect">
            <a:avLst/>
          </a:prstGeom>
        </p:spPr>
      </p:pic>
    </p:spTree>
    <p:extLst>
      <p:ext uri="{BB962C8B-B14F-4D97-AF65-F5344CB8AC3E}">
        <p14:creationId xmlns:p14="http://schemas.microsoft.com/office/powerpoint/2010/main" val="13034420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Lst>
  <p:txStyles>
    <p:titleStyle>
      <a:lvl1pPr algn="l" defTabSz="457200" rtl="0" eaLnBrk="1" latinLnBrk="0" hangingPunct="1">
        <a:spcBef>
          <a:spcPct val="0"/>
        </a:spcBef>
        <a:buNone/>
        <a:defRPr sz="3600" kern="1200">
          <a:solidFill>
            <a:srgbClr val="00A6D6"/>
          </a:solidFill>
          <a:latin typeface="Montserrat" panose="00000500000000000000" pitchFamily="2" charset="0"/>
          <a:ea typeface="+mj-ea"/>
          <a:cs typeface="Arial"/>
        </a:defRPr>
      </a:lvl1pPr>
    </p:titleStyle>
    <p:body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Montserrat" panose="00000500000000000000" pitchFamily="2" charset="0"/>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Montserrat" panose="00000500000000000000" pitchFamily="2" charset="0"/>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Montserrat" panose="00000500000000000000" pitchFamily="2" charset="0"/>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unset over a field&#10;&#10;Description generated with very high confidence">
            <a:extLst>
              <a:ext uri="{FF2B5EF4-FFF2-40B4-BE49-F238E27FC236}">
                <a16:creationId xmlns:a16="http://schemas.microsoft.com/office/drawing/2014/main" id="{9F3B04D0-A821-4BF5-96BF-6EE5EF3ADFF9}"/>
              </a:ext>
            </a:extLst>
          </p:cNvPr>
          <p:cNvPicPr>
            <a:picLocks noChangeAspect="1"/>
          </p:cNvPicPr>
          <p:nvPr/>
        </p:nvPicPr>
        <p:blipFill rotWithShape="1">
          <a:blip r:embed="rId3">
            <a:alphaModFix amt="50000"/>
            <a:extLst/>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010A938-A157-4216-A933-5934199DC74B}"/>
              </a:ext>
            </a:extLst>
          </p:cNvPr>
          <p:cNvSpPr>
            <a:spLocks noGrp="1"/>
          </p:cNvSpPr>
          <p:nvPr>
            <p:ph type="ctrTitle"/>
          </p:nvPr>
        </p:nvSpPr>
        <p:spPr>
          <a:xfrm>
            <a:off x="1143000" y="841771"/>
            <a:ext cx="6858000" cy="2175389"/>
          </a:xfrm>
        </p:spPr>
        <p:txBody>
          <a:bodyPr>
            <a:normAutofit/>
          </a:bodyPr>
          <a:lstStyle/>
          <a:p>
            <a:pPr>
              <a:lnSpc>
                <a:spcPct val="90000"/>
              </a:lnSpc>
            </a:pPr>
            <a:r>
              <a:rPr lang="pt-BR" sz="3400" b="1">
                <a:solidFill>
                  <a:srgbClr val="FFFFFF"/>
                </a:solidFill>
              </a:rPr>
              <a:t>AN EXPLORATORY ANALYSIS OF THE DECISION MAKING OF ENERGY INVESTMENT IN INDUSTRIAL PARKS</a:t>
            </a:r>
          </a:p>
        </p:txBody>
      </p:sp>
      <p:sp>
        <p:nvSpPr>
          <p:cNvPr id="3" name="Subtitle 2">
            <a:extLst>
              <a:ext uri="{FF2B5EF4-FFF2-40B4-BE49-F238E27FC236}">
                <a16:creationId xmlns:a16="http://schemas.microsoft.com/office/drawing/2014/main" id="{60607C27-6827-4A46-AEAE-DF94455E12ED}"/>
              </a:ext>
            </a:extLst>
          </p:cNvPr>
          <p:cNvSpPr>
            <a:spLocks noGrp="1"/>
          </p:cNvSpPr>
          <p:nvPr>
            <p:ph type="subTitle" idx="1"/>
          </p:nvPr>
        </p:nvSpPr>
        <p:spPr>
          <a:xfrm>
            <a:off x="1143000" y="3119553"/>
            <a:ext cx="6858000" cy="823796"/>
          </a:xfrm>
        </p:spPr>
        <p:txBody>
          <a:bodyPr>
            <a:normAutofit/>
          </a:bodyPr>
          <a:lstStyle/>
          <a:p>
            <a:pPr>
              <a:lnSpc>
                <a:spcPct val="90000"/>
              </a:lnSpc>
            </a:pPr>
            <a:r>
              <a:rPr lang="en-GB" sz="1500">
                <a:solidFill>
                  <a:srgbClr val="FFFFFF"/>
                </a:solidFill>
              </a:rPr>
              <a:t>Merih Koray Karabulut </a:t>
            </a:r>
          </a:p>
          <a:p>
            <a:pPr>
              <a:lnSpc>
                <a:spcPct val="90000"/>
              </a:lnSpc>
            </a:pPr>
            <a:r>
              <a:rPr lang="en-GB" sz="1500">
                <a:solidFill>
                  <a:srgbClr val="FFFFFF"/>
                </a:solidFill>
              </a:rPr>
              <a:t>Shajeeshan Lingeswaran </a:t>
            </a:r>
          </a:p>
          <a:p>
            <a:pPr>
              <a:lnSpc>
                <a:spcPct val="90000"/>
              </a:lnSpc>
            </a:pPr>
            <a:r>
              <a:rPr lang="en-GB" sz="1500">
                <a:solidFill>
                  <a:srgbClr val="FFFFFF"/>
                </a:solidFill>
              </a:rPr>
              <a:t>Yubin Cho</a:t>
            </a:r>
          </a:p>
        </p:txBody>
      </p:sp>
      <p:pic>
        <p:nvPicPr>
          <p:cNvPr id="13" name="Picture 3" descr="TU_P5#white.eps">
            <a:extLst>
              <a:ext uri="{FF2B5EF4-FFF2-40B4-BE49-F238E27FC236}">
                <a16:creationId xmlns:a16="http://schemas.microsoft.com/office/drawing/2014/main" id="{872B6FCC-03C5-4822-A028-AD9F91EFFA7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301" y="4566712"/>
            <a:ext cx="808409" cy="497980"/>
          </a:xfrm>
          <a:prstGeom prst="rect">
            <a:avLst/>
          </a:prstGeom>
        </p:spPr>
      </p:pic>
    </p:spTree>
    <p:extLst>
      <p:ext uri="{BB962C8B-B14F-4D97-AF65-F5344CB8AC3E}">
        <p14:creationId xmlns:p14="http://schemas.microsoft.com/office/powerpoint/2010/main" val="267074633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FCB7-0DB6-4C75-A4DF-B555DABF95F7}"/>
              </a:ext>
            </a:extLst>
          </p:cNvPr>
          <p:cNvSpPr>
            <a:spLocks noGrp="1"/>
          </p:cNvSpPr>
          <p:nvPr>
            <p:ph type="title"/>
          </p:nvPr>
        </p:nvSpPr>
        <p:spPr/>
        <p:txBody>
          <a:bodyPr>
            <a:normAutofit/>
          </a:bodyPr>
          <a:lstStyle/>
          <a:p>
            <a:r>
              <a:rPr lang="en-GB" b="1" dirty="0"/>
              <a:t>Result</a:t>
            </a:r>
            <a:r>
              <a:rPr lang="en-GB" dirty="0"/>
              <a:t> – Overview 1: Investments</a:t>
            </a:r>
          </a:p>
        </p:txBody>
      </p:sp>
      <p:pic>
        <p:nvPicPr>
          <p:cNvPr id="1034" name="Picture 10">
            <a:extLst>
              <a:ext uri="{FF2B5EF4-FFF2-40B4-BE49-F238E27FC236}">
                <a16:creationId xmlns:a16="http://schemas.microsoft.com/office/drawing/2014/main" id="{126FDDCD-93E9-40F0-A5EC-82497FE8F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012" y="1340937"/>
            <a:ext cx="5200650" cy="3200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709D049-1F23-4E01-8039-6813A4455DDF}"/>
              </a:ext>
            </a:extLst>
          </p:cNvPr>
          <p:cNvSpPr txBox="1"/>
          <p:nvPr/>
        </p:nvSpPr>
        <p:spPr>
          <a:xfrm>
            <a:off x="6127663" y="1605097"/>
            <a:ext cx="3016338" cy="2462213"/>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Initiated by Leaders</a:t>
            </a:r>
          </a:p>
          <a:p>
            <a:pPr marL="285750" indent="-285750">
              <a:buFont typeface="Arial" panose="020B0604020202020204" pitchFamily="34" charset="0"/>
              <a:buChar char="•"/>
            </a:pPr>
            <a:endParaRPr lang="en-US" altLang="ko-KR" sz="1400" dirty="0"/>
          </a:p>
          <a:p>
            <a:pPr marL="285750" indent="-285750">
              <a:buFont typeface="Arial" panose="020B0604020202020204" pitchFamily="34" charset="0"/>
              <a:buChar char="•"/>
            </a:pPr>
            <a:r>
              <a:rPr lang="en-US" altLang="ko-KR" sz="1400" dirty="0"/>
              <a:t>Followers sharply increase after 2040</a:t>
            </a:r>
          </a:p>
          <a:p>
            <a:pPr marL="285750" indent="-285750">
              <a:buFont typeface="Arial" panose="020B0604020202020204" pitchFamily="34" charset="0"/>
              <a:buChar char="•"/>
            </a:pPr>
            <a:endParaRPr lang="en-US" altLang="ko-KR" sz="1400" dirty="0"/>
          </a:p>
          <a:p>
            <a:pPr marL="285750" indent="-285750">
              <a:buFont typeface="Arial" panose="020B0604020202020204" pitchFamily="34" charset="0"/>
              <a:buChar char="•"/>
            </a:pPr>
            <a:r>
              <a:rPr lang="en-US" altLang="ko-KR" sz="1400" dirty="0"/>
              <a:t>Technology becomes cheaper and Subsidy increases</a:t>
            </a:r>
          </a:p>
          <a:p>
            <a:pPr marL="285750" indent="-285750">
              <a:buFont typeface="Arial" panose="020B0604020202020204" pitchFamily="34" charset="0"/>
              <a:buChar char="•"/>
            </a:pPr>
            <a:endParaRPr lang="en-US" altLang="ko-KR" sz="1400" dirty="0"/>
          </a:p>
          <a:p>
            <a:pPr marL="285750" indent="-285750">
              <a:buFont typeface="Arial" panose="020B0604020202020204" pitchFamily="34" charset="0"/>
              <a:buChar char="•"/>
            </a:pPr>
            <a:r>
              <a:rPr lang="en-US" altLang="ko-KR" sz="1400" dirty="0"/>
              <a:t>Many investors participate in the Wind energy investment at the end</a:t>
            </a:r>
          </a:p>
        </p:txBody>
      </p:sp>
    </p:spTree>
    <p:extLst>
      <p:ext uri="{BB962C8B-B14F-4D97-AF65-F5344CB8AC3E}">
        <p14:creationId xmlns:p14="http://schemas.microsoft.com/office/powerpoint/2010/main" val="21319940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FCB7-0DB6-4C75-A4DF-B555DABF95F7}"/>
              </a:ext>
            </a:extLst>
          </p:cNvPr>
          <p:cNvSpPr>
            <a:spLocks noGrp="1"/>
          </p:cNvSpPr>
          <p:nvPr>
            <p:ph type="title"/>
          </p:nvPr>
        </p:nvSpPr>
        <p:spPr/>
        <p:txBody>
          <a:bodyPr>
            <a:normAutofit/>
          </a:bodyPr>
          <a:lstStyle/>
          <a:p>
            <a:r>
              <a:rPr lang="en-GB" b="1" dirty="0"/>
              <a:t>Result</a:t>
            </a:r>
            <a:r>
              <a:rPr lang="en-GB" dirty="0"/>
              <a:t> – Overview 2: Conditions</a:t>
            </a:r>
          </a:p>
        </p:txBody>
      </p:sp>
      <p:graphicFrame>
        <p:nvGraphicFramePr>
          <p:cNvPr id="10" name="표 9">
            <a:extLst>
              <a:ext uri="{FF2B5EF4-FFF2-40B4-BE49-F238E27FC236}">
                <a16:creationId xmlns:a16="http://schemas.microsoft.com/office/drawing/2014/main" id="{06B27E79-36CE-43A1-9A29-38C3E537AE7E}"/>
              </a:ext>
            </a:extLst>
          </p:cNvPr>
          <p:cNvGraphicFramePr>
            <a:graphicFrameLocks noGrp="1"/>
          </p:cNvGraphicFramePr>
          <p:nvPr>
            <p:extLst>
              <p:ext uri="{D42A27DB-BD31-4B8C-83A1-F6EECF244321}">
                <p14:modId xmlns:p14="http://schemas.microsoft.com/office/powerpoint/2010/main" val="2875074475"/>
              </p:ext>
            </p:extLst>
          </p:nvPr>
        </p:nvGraphicFramePr>
        <p:xfrm>
          <a:off x="1378795" y="3406140"/>
          <a:ext cx="7592907" cy="595809"/>
        </p:xfrm>
        <a:graphic>
          <a:graphicData uri="http://schemas.openxmlformats.org/drawingml/2006/table">
            <a:tbl>
              <a:tblPr firstRow="1" bandRow="1">
                <a:tableStyleId>{5FD0F851-EC5A-4D38-B0AD-8093EC10F338}</a:tableStyleId>
              </a:tblPr>
              <a:tblGrid>
                <a:gridCol w="2530969">
                  <a:extLst>
                    <a:ext uri="{9D8B030D-6E8A-4147-A177-3AD203B41FA5}">
                      <a16:colId xmlns:a16="http://schemas.microsoft.com/office/drawing/2014/main" val="1340469249"/>
                    </a:ext>
                  </a:extLst>
                </a:gridCol>
                <a:gridCol w="2530969">
                  <a:extLst>
                    <a:ext uri="{9D8B030D-6E8A-4147-A177-3AD203B41FA5}">
                      <a16:colId xmlns:a16="http://schemas.microsoft.com/office/drawing/2014/main" val="1230929827"/>
                    </a:ext>
                  </a:extLst>
                </a:gridCol>
                <a:gridCol w="2530969">
                  <a:extLst>
                    <a:ext uri="{9D8B030D-6E8A-4147-A177-3AD203B41FA5}">
                      <a16:colId xmlns:a16="http://schemas.microsoft.com/office/drawing/2014/main" val="333169243"/>
                    </a:ext>
                  </a:extLst>
                </a:gridCol>
              </a:tblGrid>
              <a:tr h="192894">
                <a:tc gridSpan="3">
                  <a:txBody>
                    <a:bodyPr/>
                    <a:lstStyle/>
                    <a:p>
                      <a:pPr algn="ctr" latinLnBrk="1"/>
                      <a:r>
                        <a:rPr lang="en-US" altLang="ko-KR" sz="1200" dirty="0"/>
                        <a:t>Average</a:t>
                      </a:r>
                      <a:endParaRPr lang="ko-KR" altLang="en-US" sz="1200" dirty="0"/>
                    </a:p>
                  </a:txBody>
                  <a:tcPr anchor="ctr"/>
                </a:tc>
                <a:tc hMerge="1">
                  <a:txBody>
                    <a:bodyPr/>
                    <a:lstStyle/>
                    <a:p>
                      <a:pPr latinLnBrk="1"/>
                      <a:endParaRPr lang="ko-KR" altLang="en-US" dirty="0"/>
                    </a:p>
                  </a:txBody>
                  <a:tcPr/>
                </a:tc>
                <a:tc hMerge="1">
                  <a:txBody>
                    <a:bodyPr/>
                    <a:lstStyle/>
                    <a:p>
                      <a:pPr latinLnBrk="1"/>
                      <a:endParaRPr lang="ko-KR" altLang="en-US" dirty="0"/>
                    </a:p>
                  </a:txBody>
                  <a:tcPr/>
                </a:tc>
                <a:extLst>
                  <a:ext uri="{0D108BD9-81ED-4DB2-BD59-A6C34878D82A}">
                    <a16:rowId xmlns:a16="http://schemas.microsoft.com/office/drawing/2014/main" val="3049556219"/>
                  </a:ext>
                </a:extLst>
              </a:tr>
              <a:tr h="321489">
                <a:tc>
                  <a:txBody>
                    <a:bodyPr/>
                    <a:lstStyle/>
                    <a:p>
                      <a:pPr algn="ctr" latinLnBrk="1"/>
                      <a:r>
                        <a:rPr lang="en-US" altLang="ko-KR" sz="1200" dirty="0"/>
                        <a:t>6.79 m/s</a:t>
                      </a:r>
                      <a:endParaRPr lang="ko-KR" altLang="en-US" sz="1200" dirty="0"/>
                    </a:p>
                  </a:txBody>
                  <a:tcPr anchor="ctr"/>
                </a:tc>
                <a:tc>
                  <a:txBody>
                    <a:bodyPr/>
                    <a:lstStyle/>
                    <a:p>
                      <a:pPr algn="ctr" latinLnBrk="1"/>
                      <a:r>
                        <a:rPr lang="en-US" altLang="ko-KR" sz="1200" dirty="0"/>
                        <a:t>Year 2036</a:t>
                      </a:r>
                      <a:endParaRPr lang="ko-KR" altLang="en-US" sz="1200" dirty="0"/>
                    </a:p>
                  </a:txBody>
                  <a:tcPr anchor="ctr"/>
                </a:tc>
                <a:tc>
                  <a:txBody>
                    <a:bodyPr/>
                    <a:lstStyle/>
                    <a:p>
                      <a:pPr algn="ctr" latinLnBrk="1"/>
                      <a:r>
                        <a:rPr lang="en-US" altLang="ko-KR" sz="1200" dirty="0"/>
                        <a:t>26.99 cents/</a:t>
                      </a:r>
                      <a:r>
                        <a:rPr lang="en-US" altLang="ko-KR" sz="1200" dirty="0" err="1"/>
                        <a:t>Kwh</a:t>
                      </a:r>
                      <a:endParaRPr lang="ko-KR" altLang="en-US" sz="1200" dirty="0"/>
                    </a:p>
                  </a:txBody>
                  <a:tcPr anchor="ctr"/>
                </a:tc>
                <a:extLst>
                  <a:ext uri="{0D108BD9-81ED-4DB2-BD59-A6C34878D82A}">
                    <a16:rowId xmlns:a16="http://schemas.microsoft.com/office/drawing/2014/main" val="112557582"/>
                  </a:ext>
                </a:extLst>
              </a:tr>
            </a:tbl>
          </a:graphicData>
        </a:graphic>
      </p:graphicFrame>
      <p:sp>
        <p:nvSpPr>
          <p:cNvPr id="21" name="TextBox 20">
            <a:extLst>
              <a:ext uri="{FF2B5EF4-FFF2-40B4-BE49-F238E27FC236}">
                <a16:creationId xmlns:a16="http://schemas.microsoft.com/office/drawing/2014/main" id="{BFC32557-DD20-4A36-A76C-6E818C5436C5}"/>
              </a:ext>
            </a:extLst>
          </p:cNvPr>
          <p:cNvSpPr txBox="1"/>
          <p:nvPr/>
        </p:nvSpPr>
        <p:spPr>
          <a:xfrm>
            <a:off x="1378795" y="4084082"/>
            <a:ext cx="2492165" cy="646331"/>
          </a:xfrm>
          <a:prstGeom prst="rect">
            <a:avLst/>
          </a:prstGeom>
          <a:noFill/>
        </p:spPr>
        <p:txBody>
          <a:bodyPr wrap="square" numCol="1" rtlCol="0">
            <a:spAutoFit/>
          </a:bodyPr>
          <a:lstStyle/>
          <a:p>
            <a:pPr marL="285750" indent="-285750">
              <a:buFont typeface="Arial" panose="020B0604020202020204" pitchFamily="34" charset="0"/>
              <a:buChar char="•"/>
            </a:pPr>
            <a:r>
              <a:rPr lang="en-US" altLang="ko-KR" sz="1200" dirty="0"/>
              <a:t>All types have a large windspeed, compared to the Non-invested, 6.14m/s</a:t>
            </a:r>
          </a:p>
        </p:txBody>
      </p:sp>
      <p:sp>
        <p:nvSpPr>
          <p:cNvPr id="22" name="TextBox 21">
            <a:extLst>
              <a:ext uri="{FF2B5EF4-FFF2-40B4-BE49-F238E27FC236}">
                <a16:creationId xmlns:a16="http://schemas.microsoft.com/office/drawing/2014/main" id="{427AF456-07E3-425E-A937-2771E21286BA}"/>
              </a:ext>
            </a:extLst>
          </p:cNvPr>
          <p:cNvSpPr txBox="1"/>
          <p:nvPr/>
        </p:nvSpPr>
        <p:spPr>
          <a:xfrm>
            <a:off x="3905039" y="4084082"/>
            <a:ext cx="4964531" cy="1015663"/>
          </a:xfrm>
          <a:prstGeom prst="rect">
            <a:avLst/>
          </a:prstGeom>
          <a:noFill/>
        </p:spPr>
        <p:txBody>
          <a:bodyPr wrap="square" numCol="1" rtlCol="0">
            <a:spAutoFit/>
          </a:bodyPr>
          <a:lstStyle/>
          <a:p>
            <a:pPr marL="285750" indent="-285750">
              <a:buFont typeface="Arial" panose="020B0604020202020204" pitchFamily="34" charset="0"/>
              <a:buChar char="•"/>
            </a:pPr>
            <a:r>
              <a:rPr lang="en-US" altLang="ko-KR" sz="1200" dirty="0"/>
              <a:t>The investment happens in a quite discrete fashion (1</a:t>
            </a:r>
            <a:r>
              <a:rPr lang="en-US" altLang="ko-KR" sz="1200" baseline="30000" dirty="0"/>
              <a:t>st</a:t>
            </a:r>
            <a:r>
              <a:rPr lang="en-US" altLang="ko-KR" sz="1200" dirty="0"/>
              <a:t>, 2</a:t>
            </a:r>
            <a:r>
              <a:rPr lang="en-US" altLang="ko-KR" sz="1200" baseline="30000" dirty="0"/>
              <a:t>nd</a:t>
            </a:r>
            <a:r>
              <a:rPr lang="en-US" altLang="ko-KR" sz="1200" dirty="0"/>
              <a:t>)</a:t>
            </a:r>
          </a:p>
          <a:p>
            <a:pPr marL="285750" indent="-285750">
              <a:buFont typeface="Arial" panose="020B0604020202020204" pitchFamily="34" charset="0"/>
              <a:buChar char="•"/>
            </a:pPr>
            <a:endParaRPr lang="en-US" altLang="ko-KR" sz="1200" dirty="0"/>
          </a:p>
          <a:p>
            <a:pPr marL="285750" indent="-285750">
              <a:buFont typeface="Arial" panose="020B0604020202020204" pitchFamily="34" charset="0"/>
              <a:buChar char="•"/>
            </a:pPr>
            <a:r>
              <a:rPr lang="en-US" altLang="ko-KR" sz="1200" dirty="0"/>
              <a:t>1</a:t>
            </a:r>
            <a:r>
              <a:rPr lang="en-US" altLang="ko-KR" sz="1200" baseline="30000" dirty="0"/>
              <a:t>st</a:t>
            </a:r>
            <a:r>
              <a:rPr lang="en-US" altLang="ko-KR" sz="1200" dirty="0"/>
              <a:t> Phase: Investment only if they have a strong Windspeed</a:t>
            </a:r>
          </a:p>
          <a:p>
            <a:pPr marL="285750" indent="-285750">
              <a:buFont typeface="Arial" panose="020B0604020202020204" pitchFamily="34" charset="0"/>
              <a:buChar char="•"/>
            </a:pPr>
            <a:endParaRPr lang="en-US" altLang="ko-KR" sz="1200" dirty="0"/>
          </a:p>
          <a:p>
            <a:pPr marL="285750" indent="-285750">
              <a:buFont typeface="Arial" panose="020B0604020202020204" pitchFamily="34" charset="0"/>
              <a:buChar char="•"/>
            </a:pPr>
            <a:r>
              <a:rPr lang="en-US" altLang="ko-KR" sz="1200" dirty="0"/>
              <a:t>2</a:t>
            </a:r>
            <a:r>
              <a:rPr lang="en-US" altLang="ko-KR" sz="1200" baseline="30000" dirty="0"/>
              <a:t>nd</a:t>
            </a:r>
            <a:r>
              <a:rPr lang="en-US" altLang="ko-KR" sz="1200" dirty="0"/>
              <a:t> Phase: Subsidy reaches to a certain point</a:t>
            </a:r>
          </a:p>
        </p:txBody>
      </p:sp>
      <p:pic>
        <p:nvPicPr>
          <p:cNvPr id="6170" name="Picture 26">
            <a:extLst>
              <a:ext uri="{FF2B5EF4-FFF2-40B4-BE49-F238E27FC236}">
                <a16:creationId xmlns:a16="http://schemas.microsoft.com/office/drawing/2014/main" id="{ECC896B5-98EE-4EF5-A84B-E728F6338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910" y="833198"/>
            <a:ext cx="7942558" cy="25729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4226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FCB7-0DB6-4C75-A4DF-B555DABF95F7}"/>
              </a:ext>
            </a:extLst>
          </p:cNvPr>
          <p:cNvSpPr>
            <a:spLocks noGrp="1"/>
          </p:cNvSpPr>
          <p:nvPr>
            <p:ph type="title"/>
          </p:nvPr>
        </p:nvSpPr>
        <p:spPr/>
        <p:txBody>
          <a:bodyPr/>
          <a:lstStyle/>
          <a:p>
            <a:r>
              <a:rPr lang="en-GB" b="1" dirty="0"/>
              <a:t>Result</a:t>
            </a:r>
            <a:r>
              <a:rPr lang="en-GB" dirty="0"/>
              <a:t> – </a:t>
            </a:r>
            <a:r>
              <a:rPr lang="en-US" dirty="0"/>
              <a:t>Micro View 1: Windspeed</a:t>
            </a:r>
            <a:endParaRPr lang="en-GB" dirty="0"/>
          </a:p>
        </p:txBody>
      </p:sp>
      <p:pic>
        <p:nvPicPr>
          <p:cNvPr id="11" name="Picture 4">
            <a:extLst>
              <a:ext uri="{FF2B5EF4-FFF2-40B4-BE49-F238E27FC236}">
                <a16:creationId xmlns:a16="http://schemas.microsoft.com/office/drawing/2014/main" id="{20E10C8B-C6AF-4AC9-9A01-EAD7D19012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423" y="1420968"/>
            <a:ext cx="5010150" cy="340995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E02680E-04E9-463C-9A6C-4C7B3E1F44ED}"/>
              </a:ext>
            </a:extLst>
          </p:cNvPr>
          <p:cNvSpPr txBox="1"/>
          <p:nvPr/>
        </p:nvSpPr>
        <p:spPr>
          <a:xfrm>
            <a:off x="5885175" y="1746914"/>
            <a:ext cx="3258826" cy="2677656"/>
          </a:xfrm>
          <a:prstGeom prst="rect">
            <a:avLst/>
          </a:prstGeom>
          <a:noFill/>
        </p:spPr>
        <p:txBody>
          <a:bodyPr wrap="square" rtlCol="0">
            <a:spAutoFit/>
          </a:bodyPr>
          <a:lstStyle/>
          <a:p>
            <a:pPr marL="285750" indent="-285750">
              <a:buFont typeface="Arial" panose="020B0604020202020204" pitchFamily="34" charset="0"/>
              <a:buChar char="•"/>
            </a:pPr>
            <a:r>
              <a:rPr lang="en-US" altLang="ko-KR" sz="1400" dirty="0"/>
              <a:t>Immediate Investment under sufficient Windspeed</a:t>
            </a:r>
          </a:p>
          <a:p>
            <a:pPr marL="285750" indent="-285750">
              <a:buFont typeface="Arial" panose="020B0604020202020204" pitchFamily="34" charset="0"/>
              <a:buChar char="•"/>
            </a:pPr>
            <a:endParaRPr lang="en-US" altLang="ko-KR" sz="1400" dirty="0"/>
          </a:p>
          <a:p>
            <a:pPr marL="285750" indent="-285750">
              <a:buFont typeface="Arial" panose="020B0604020202020204" pitchFamily="34" charset="0"/>
              <a:buChar char="•"/>
            </a:pPr>
            <a:r>
              <a:rPr lang="en-US" altLang="ko-KR" sz="1400" dirty="0"/>
              <a:t>More Investments as Subsidy increases, so does NPV</a:t>
            </a:r>
          </a:p>
          <a:p>
            <a:pPr marL="285750" indent="-285750">
              <a:buFont typeface="Arial" panose="020B0604020202020204" pitchFamily="34" charset="0"/>
              <a:buChar char="•"/>
            </a:pPr>
            <a:endParaRPr lang="en-US" altLang="ko-KR" sz="1400" dirty="0"/>
          </a:p>
          <a:p>
            <a:pPr marL="285750" indent="-285750">
              <a:buFont typeface="Arial" panose="020B0604020202020204" pitchFamily="34" charset="0"/>
              <a:buChar char="•"/>
            </a:pPr>
            <a:r>
              <a:rPr lang="en-US" altLang="ko-KR" sz="1400" dirty="0"/>
              <a:t>After 2035, the trend becomes lucid as the peer effect plays a role</a:t>
            </a:r>
          </a:p>
          <a:p>
            <a:pPr marL="285750" indent="-285750">
              <a:buFont typeface="Arial" panose="020B0604020202020204" pitchFamily="34" charset="0"/>
              <a:buChar char="•"/>
            </a:pPr>
            <a:endParaRPr lang="en-US" altLang="ko-KR" sz="1400" dirty="0"/>
          </a:p>
          <a:p>
            <a:pPr marL="285750" indent="-285750">
              <a:buFont typeface="Arial" panose="020B0604020202020204" pitchFamily="34" charset="0"/>
              <a:buChar char="•"/>
            </a:pPr>
            <a:r>
              <a:rPr lang="en-US" altLang="ko-KR" sz="1400" b="1" dirty="0"/>
              <a:t>Some non-investments despite of (seemingly) enough Windspeed</a:t>
            </a:r>
          </a:p>
        </p:txBody>
      </p:sp>
      <p:sp>
        <p:nvSpPr>
          <p:cNvPr id="3" name="타원 2">
            <a:extLst>
              <a:ext uri="{FF2B5EF4-FFF2-40B4-BE49-F238E27FC236}">
                <a16:creationId xmlns:a16="http://schemas.microsoft.com/office/drawing/2014/main" id="{F0A36FDF-E721-4370-BD76-9877BE8B5C95}"/>
              </a:ext>
            </a:extLst>
          </p:cNvPr>
          <p:cNvSpPr/>
          <p:nvPr/>
        </p:nvSpPr>
        <p:spPr>
          <a:xfrm>
            <a:off x="1651843" y="1739497"/>
            <a:ext cx="453814" cy="419947"/>
          </a:xfrm>
          <a:prstGeom prst="ellipse">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sz="1050" dirty="0"/>
          </a:p>
        </p:txBody>
      </p:sp>
      <p:sp>
        <p:nvSpPr>
          <p:cNvPr id="14" name="타원 13">
            <a:extLst>
              <a:ext uri="{FF2B5EF4-FFF2-40B4-BE49-F238E27FC236}">
                <a16:creationId xmlns:a16="http://schemas.microsoft.com/office/drawing/2014/main" id="{8DCEB064-2D0B-4538-83ED-514F8415FA63}"/>
              </a:ext>
            </a:extLst>
          </p:cNvPr>
          <p:cNvSpPr/>
          <p:nvPr/>
        </p:nvSpPr>
        <p:spPr>
          <a:xfrm>
            <a:off x="1878750" y="1949470"/>
            <a:ext cx="1561254" cy="826348"/>
          </a:xfrm>
          <a:prstGeom prst="ellipse">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a:p>
        </p:txBody>
      </p:sp>
      <p:sp>
        <p:nvSpPr>
          <p:cNvPr id="15" name="타원 14">
            <a:extLst>
              <a:ext uri="{FF2B5EF4-FFF2-40B4-BE49-F238E27FC236}">
                <a16:creationId xmlns:a16="http://schemas.microsoft.com/office/drawing/2014/main" id="{5C90987B-49D5-4040-AB52-C3873B6E62C6}"/>
              </a:ext>
            </a:extLst>
          </p:cNvPr>
          <p:cNvSpPr/>
          <p:nvPr/>
        </p:nvSpPr>
        <p:spPr>
          <a:xfrm>
            <a:off x="3744802" y="2515044"/>
            <a:ext cx="1835575" cy="826348"/>
          </a:xfrm>
          <a:prstGeom prst="ellipse">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a:p>
        </p:txBody>
      </p:sp>
      <p:sp>
        <p:nvSpPr>
          <p:cNvPr id="16" name="타원 15">
            <a:extLst>
              <a:ext uri="{FF2B5EF4-FFF2-40B4-BE49-F238E27FC236}">
                <a16:creationId xmlns:a16="http://schemas.microsoft.com/office/drawing/2014/main" id="{F635FB62-B983-4B6F-960F-043767DD74BC}"/>
              </a:ext>
            </a:extLst>
          </p:cNvPr>
          <p:cNvSpPr/>
          <p:nvPr/>
        </p:nvSpPr>
        <p:spPr>
          <a:xfrm>
            <a:off x="5417818" y="2521483"/>
            <a:ext cx="467357" cy="900143"/>
          </a:xfrm>
          <a:prstGeom prst="ellipse">
            <a:avLst/>
          </a:prstGeom>
          <a:noFill/>
          <a:ln w="38100"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dirty="0"/>
          </a:p>
        </p:txBody>
      </p:sp>
      <p:sp>
        <p:nvSpPr>
          <p:cNvPr id="6" name="TextBox 5">
            <a:extLst>
              <a:ext uri="{FF2B5EF4-FFF2-40B4-BE49-F238E27FC236}">
                <a16:creationId xmlns:a16="http://schemas.microsoft.com/office/drawing/2014/main" id="{2168474F-CF15-4AF1-B6B2-F94FE2F0B980}"/>
              </a:ext>
            </a:extLst>
          </p:cNvPr>
          <p:cNvSpPr txBox="1"/>
          <p:nvPr/>
        </p:nvSpPr>
        <p:spPr>
          <a:xfrm>
            <a:off x="974423" y="891540"/>
            <a:ext cx="8169577" cy="381662"/>
          </a:xfrm>
          <a:prstGeom prst="rect">
            <a:avLst/>
          </a:prstGeom>
          <a:noFill/>
        </p:spPr>
        <p:txBody>
          <a:bodyPr wrap="square" rtlCol="0">
            <a:spAutoFit/>
          </a:bodyPr>
          <a:lstStyle/>
          <a:p>
            <a:r>
              <a:rPr lang="en-US" altLang="ko-KR" dirty="0">
                <a:solidFill>
                  <a:schemeClr val="tx2">
                    <a:lumMod val="75000"/>
                  </a:schemeClr>
                </a:solidFill>
              </a:rPr>
              <a:t>The stronger windspeed leads the more investment</a:t>
            </a:r>
            <a:endParaRPr lang="ko-KR" altLang="en-US" dirty="0">
              <a:solidFill>
                <a:schemeClr val="tx2">
                  <a:lumMod val="75000"/>
                </a:schemeClr>
              </a:solidFill>
            </a:endParaRPr>
          </a:p>
        </p:txBody>
      </p:sp>
      <p:sp>
        <p:nvSpPr>
          <p:cNvPr id="4" name="Rectangle 3">
            <a:extLst>
              <a:ext uri="{FF2B5EF4-FFF2-40B4-BE49-F238E27FC236}">
                <a16:creationId xmlns:a16="http://schemas.microsoft.com/office/drawing/2014/main" id="{CBC09E96-0B03-4C97-AD39-23F7227BFD3E}"/>
              </a:ext>
            </a:extLst>
          </p:cNvPr>
          <p:cNvSpPr/>
          <p:nvPr/>
        </p:nvSpPr>
        <p:spPr>
          <a:xfrm>
            <a:off x="1878750" y="1746914"/>
            <a:ext cx="231210" cy="261610"/>
          </a:xfrm>
          <a:prstGeom prst="rect">
            <a:avLst/>
          </a:prstGeom>
        </p:spPr>
        <p:txBody>
          <a:bodyPr wrap="square">
            <a:spAutoFit/>
          </a:bodyPr>
          <a:lstStyle/>
          <a:p>
            <a:pPr algn="ctr"/>
            <a:r>
              <a:rPr lang="en-US" altLang="ko-KR" sz="1100" b="1" dirty="0"/>
              <a:t>1</a:t>
            </a:r>
            <a:endParaRPr lang="ko-KR" altLang="en-US" sz="1100" b="1" dirty="0"/>
          </a:p>
        </p:txBody>
      </p:sp>
      <p:sp>
        <p:nvSpPr>
          <p:cNvPr id="13" name="Rectangle 12">
            <a:extLst>
              <a:ext uri="{FF2B5EF4-FFF2-40B4-BE49-F238E27FC236}">
                <a16:creationId xmlns:a16="http://schemas.microsoft.com/office/drawing/2014/main" id="{6450D6B2-DF31-4CC2-B65B-8A15CA57A05D}"/>
              </a:ext>
            </a:extLst>
          </p:cNvPr>
          <p:cNvSpPr/>
          <p:nvPr/>
        </p:nvSpPr>
        <p:spPr>
          <a:xfrm>
            <a:off x="2783077" y="1958763"/>
            <a:ext cx="231210" cy="261610"/>
          </a:xfrm>
          <a:prstGeom prst="rect">
            <a:avLst/>
          </a:prstGeom>
        </p:spPr>
        <p:txBody>
          <a:bodyPr wrap="square">
            <a:spAutoFit/>
          </a:bodyPr>
          <a:lstStyle/>
          <a:p>
            <a:pPr algn="ctr"/>
            <a:r>
              <a:rPr lang="en-US" altLang="ko-KR" sz="1100" b="1" dirty="0"/>
              <a:t>2</a:t>
            </a:r>
            <a:endParaRPr lang="ko-KR" altLang="en-US" sz="1100" b="1" dirty="0"/>
          </a:p>
        </p:txBody>
      </p:sp>
      <p:sp>
        <p:nvSpPr>
          <p:cNvPr id="17" name="Rectangle 16">
            <a:extLst>
              <a:ext uri="{FF2B5EF4-FFF2-40B4-BE49-F238E27FC236}">
                <a16:creationId xmlns:a16="http://schemas.microsoft.com/office/drawing/2014/main" id="{CE6B28C4-5EAA-4FF4-A68E-0018A54D66A3}"/>
              </a:ext>
            </a:extLst>
          </p:cNvPr>
          <p:cNvSpPr/>
          <p:nvPr/>
        </p:nvSpPr>
        <p:spPr>
          <a:xfrm>
            <a:off x="3801419" y="2824132"/>
            <a:ext cx="231210" cy="261610"/>
          </a:xfrm>
          <a:prstGeom prst="rect">
            <a:avLst/>
          </a:prstGeom>
        </p:spPr>
        <p:txBody>
          <a:bodyPr wrap="square">
            <a:spAutoFit/>
          </a:bodyPr>
          <a:lstStyle/>
          <a:p>
            <a:pPr algn="ctr"/>
            <a:r>
              <a:rPr lang="en-US" altLang="ko-KR" sz="1100" b="1" dirty="0"/>
              <a:t>3</a:t>
            </a:r>
            <a:endParaRPr lang="ko-KR" altLang="en-US" sz="1100" b="1" dirty="0"/>
          </a:p>
        </p:txBody>
      </p:sp>
      <p:sp>
        <p:nvSpPr>
          <p:cNvPr id="18" name="Rectangle 17">
            <a:extLst>
              <a:ext uri="{FF2B5EF4-FFF2-40B4-BE49-F238E27FC236}">
                <a16:creationId xmlns:a16="http://schemas.microsoft.com/office/drawing/2014/main" id="{A47DE7D5-7F6E-4DE5-A1C6-DD61D6A7232C}"/>
              </a:ext>
            </a:extLst>
          </p:cNvPr>
          <p:cNvSpPr/>
          <p:nvPr/>
        </p:nvSpPr>
        <p:spPr>
          <a:xfrm>
            <a:off x="5668253" y="2775818"/>
            <a:ext cx="231210" cy="261610"/>
          </a:xfrm>
          <a:prstGeom prst="rect">
            <a:avLst/>
          </a:prstGeom>
        </p:spPr>
        <p:txBody>
          <a:bodyPr wrap="square">
            <a:spAutoFit/>
          </a:bodyPr>
          <a:lstStyle/>
          <a:p>
            <a:pPr algn="ctr"/>
            <a:r>
              <a:rPr lang="en-US" altLang="ko-KR" sz="1100" b="1" dirty="0"/>
              <a:t>4</a:t>
            </a:r>
            <a:endParaRPr lang="ko-KR" altLang="en-US" sz="1100" b="1" dirty="0"/>
          </a:p>
        </p:txBody>
      </p:sp>
    </p:spTree>
    <p:extLst>
      <p:ext uri="{BB962C8B-B14F-4D97-AF65-F5344CB8AC3E}">
        <p14:creationId xmlns:p14="http://schemas.microsoft.com/office/powerpoint/2010/main" val="1047390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FCB7-0DB6-4C75-A4DF-B555DABF95F7}"/>
              </a:ext>
            </a:extLst>
          </p:cNvPr>
          <p:cNvSpPr>
            <a:spLocks noGrp="1"/>
          </p:cNvSpPr>
          <p:nvPr>
            <p:ph type="title"/>
          </p:nvPr>
        </p:nvSpPr>
        <p:spPr/>
        <p:txBody>
          <a:bodyPr/>
          <a:lstStyle/>
          <a:p>
            <a:r>
              <a:rPr lang="en-GB" altLang="ko-KR" b="1" dirty="0"/>
              <a:t>Result</a:t>
            </a:r>
            <a:r>
              <a:rPr lang="en-GB" altLang="ko-KR" dirty="0"/>
              <a:t> – </a:t>
            </a:r>
            <a:r>
              <a:rPr lang="en-US" altLang="ko-KR" dirty="0"/>
              <a:t>Micro View 1: Windspeed</a:t>
            </a:r>
            <a:endParaRPr lang="en-GB" dirty="0"/>
          </a:p>
        </p:txBody>
      </p:sp>
      <p:sp>
        <p:nvSpPr>
          <p:cNvPr id="10" name="TextBox 9">
            <a:extLst>
              <a:ext uri="{FF2B5EF4-FFF2-40B4-BE49-F238E27FC236}">
                <a16:creationId xmlns:a16="http://schemas.microsoft.com/office/drawing/2014/main" id="{B3BF829C-B113-4986-AF2F-E7A09CF18F89}"/>
              </a:ext>
            </a:extLst>
          </p:cNvPr>
          <p:cNvSpPr txBox="1"/>
          <p:nvPr/>
        </p:nvSpPr>
        <p:spPr>
          <a:xfrm>
            <a:off x="6020983" y="1605097"/>
            <a:ext cx="3016338" cy="1815882"/>
          </a:xfrm>
          <a:prstGeom prst="rect">
            <a:avLst/>
          </a:prstGeom>
          <a:noFill/>
        </p:spPr>
        <p:txBody>
          <a:bodyPr wrap="square" rtlCol="0">
            <a:spAutoFit/>
          </a:bodyPr>
          <a:lstStyle/>
          <a:p>
            <a:pPr marL="285750" indent="-285750">
              <a:buFont typeface="Arial" panose="020B0604020202020204" pitchFamily="34" charset="0"/>
              <a:buChar char="•"/>
            </a:pPr>
            <a:r>
              <a:rPr lang="en-US" altLang="ko-KR" sz="1400" b="1" dirty="0"/>
              <a:t>No investment under 6.2 m/s</a:t>
            </a:r>
          </a:p>
          <a:p>
            <a:endParaRPr lang="en-US" altLang="ko-KR" sz="1400" dirty="0"/>
          </a:p>
          <a:p>
            <a:pPr marL="285750" indent="-285750">
              <a:buFont typeface="Arial" panose="020B0604020202020204" pitchFamily="34" charset="0"/>
              <a:buChar char="•"/>
            </a:pPr>
            <a:r>
              <a:rPr lang="en-US" altLang="ko-KR" sz="1400" dirty="0"/>
              <a:t>Why some investors don’t invest?</a:t>
            </a:r>
          </a:p>
          <a:p>
            <a:pPr marL="742950" lvl="1" indent="-285750">
              <a:buFont typeface="Arial" panose="020B0604020202020204" pitchFamily="34" charset="0"/>
              <a:buChar char="•"/>
            </a:pPr>
            <a:endParaRPr lang="en-US" altLang="ko-KR" sz="1400" dirty="0"/>
          </a:p>
          <a:p>
            <a:pPr marL="742950" lvl="1" indent="-285750">
              <a:buFont typeface="Arial" panose="020B0604020202020204" pitchFamily="34" charset="0"/>
              <a:buChar char="•"/>
            </a:pPr>
            <a:r>
              <a:rPr lang="en-US" altLang="ko-KR" sz="1400" dirty="0"/>
              <a:t>Capacity</a:t>
            </a:r>
          </a:p>
          <a:p>
            <a:pPr marL="742950" lvl="1" indent="-285750">
              <a:buFont typeface="Arial" panose="020B0604020202020204" pitchFamily="34" charset="0"/>
              <a:buChar char="•"/>
            </a:pPr>
            <a:r>
              <a:rPr lang="en-US" altLang="ko-KR" sz="1400" dirty="0"/>
              <a:t>Sensitivity</a:t>
            </a:r>
          </a:p>
          <a:p>
            <a:pPr marL="742950" lvl="1" indent="-285750">
              <a:buFont typeface="Arial" panose="020B0604020202020204" pitchFamily="34" charset="0"/>
              <a:buChar char="•"/>
            </a:pPr>
            <a:r>
              <a:rPr lang="en-US" altLang="ko-KR" sz="1400" dirty="0"/>
              <a:t>Subsidy</a:t>
            </a:r>
          </a:p>
          <a:p>
            <a:pPr marL="285750" indent="-285750">
              <a:buFont typeface="Arial" panose="020B0604020202020204" pitchFamily="34" charset="0"/>
              <a:buChar char="•"/>
            </a:pPr>
            <a:endParaRPr lang="en-US" altLang="ko-KR" sz="1400" dirty="0"/>
          </a:p>
        </p:txBody>
      </p:sp>
      <p:sp>
        <p:nvSpPr>
          <p:cNvPr id="25" name="TextBox 24">
            <a:extLst>
              <a:ext uri="{FF2B5EF4-FFF2-40B4-BE49-F238E27FC236}">
                <a16:creationId xmlns:a16="http://schemas.microsoft.com/office/drawing/2014/main" id="{338C49C6-90B3-4C26-B6AA-24356DF02876}"/>
              </a:ext>
            </a:extLst>
          </p:cNvPr>
          <p:cNvSpPr txBox="1"/>
          <p:nvPr/>
        </p:nvSpPr>
        <p:spPr>
          <a:xfrm>
            <a:off x="974423" y="891540"/>
            <a:ext cx="8169577" cy="381662"/>
          </a:xfrm>
          <a:prstGeom prst="rect">
            <a:avLst/>
          </a:prstGeom>
          <a:noFill/>
        </p:spPr>
        <p:txBody>
          <a:bodyPr wrap="square" rtlCol="0">
            <a:spAutoFit/>
          </a:bodyPr>
          <a:lstStyle/>
          <a:p>
            <a:r>
              <a:rPr lang="en-US" altLang="ko-KR" dirty="0">
                <a:solidFill>
                  <a:schemeClr val="tx2">
                    <a:lumMod val="75000"/>
                  </a:schemeClr>
                </a:solidFill>
              </a:rPr>
              <a:t>What is the minimum condition of the Windspeed?</a:t>
            </a:r>
            <a:endParaRPr lang="ko-KR" altLang="en-US" dirty="0">
              <a:solidFill>
                <a:schemeClr val="tx2">
                  <a:lumMod val="75000"/>
                </a:schemeClr>
              </a:solidFill>
            </a:endParaRPr>
          </a:p>
        </p:txBody>
      </p:sp>
      <p:grpSp>
        <p:nvGrpSpPr>
          <p:cNvPr id="13" name="그룹 12">
            <a:extLst>
              <a:ext uri="{FF2B5EF4-FFF2-40B4-BE49-F238E27FC236}">
                <a16:creationId xmlns:a16="http://schemas.microsoft.com/office/drawing/2014/main" id="{882D12D6-31C7-4234-939C-B6D1BD69BD45}"/>
              </a:ext>
            </a:extLst>
          </p:cNvPr>
          <p:cNvGrpSpPr/>
          <p:nvPr/>
        </p:nvGrpSpPr>
        <p:grpSpPr>
          <a:xfrm>
            <a:off x="1546860" y="1379656"/>
            <a:ext cx="4437713" cy="3211402"/>
            <a:chOff x="1546860" y="1379656"/>
            <a:chExt cx="4437713" cy="3211402"/>
          </a:xfrm>
        </p:grpSpPr>
        <p:pic>
          <p:nvPicPr>
            <p:cNvPr id="32" name="Picture 12">
              <a:extLst>
                <a:ext uri="{FF2B5EF4-FFF2-40B4-BE49-F238E27FC236}">
                  <a16:creationId xmlns:a16="http://schemas.microsoft.com/office/drawing/2014/main" id="{68561290-C776-48B2-9B4E-4BE51BA49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6860" y="1379656"/>
              <a:ext cx="4437713" cy="3211402"/>
            </a:xfrm>
            <a:prstGeom prst="rect">
              <a:avLst/>
            </a:prstGeom>
            <a:noFill/>
            <a:extLst>
              <a:ext uri="{909E8E84-426E-40DD-AFC4-6F175D3DCCD1}">
                <a14:hiddenFill xmlns:a14="http://schemas.microsoft.com/office/drawing/2010/main">
                  <a:solidFill>
                    <a:srgbClr val="FFFFFF"/>
                  </a:solidFill>
                </a14:hiddenFill>
              </a:ext>
            </a:extLst>
          </p:spPr>
        </p:pic>
        <p:sp>
          <p:nvSpPr>
            <p:cNvPr id="33" name="타원 32">
              <a:extLst>
                <a:ext uri="{FF2B5EF4-FFF2-40B4-BE49-F238E27FC236}">
                  <a16:creationId xmlns:a16="http://schemas.microsoft.com/office/drawing/2014/main" id="{589C9499-F257-4764-9C55-7EA76C9CC386}"/>
                </a:ext>
              </a:extLst>
            </p:cNvPr>
            <p:cNvSpPr/>
            <p:nvPr/>
          </p:nvSpPr>
          <p:spPr>
            <a:xfrm>
              <a:off x="2985089" y="3252490"/>
              <a:ext cx="1561254" cy="826348"/>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a:p>
          </p:txBody>
        </p:sp>
      </p:grpSp>
      <p:sp>
        <p:nvSpPr>
          <p:cNvPr id="8" name="Rectangle 7">
            <a:extLst>
              <a:ext uri="{FF2B5EF4-FFF2-40B4-BE49-F238E27FC236}">
                <a16:creationId xmlns:a16="http://schemas.microsoft.com/office/drawing/2014/main" id="{D763FB49-BB54-4B83-9E2F-0ACC928B2B41}"/>
              </a:ext>
            </a:extLst>
          </p:cNvPr>
          <p:cNvSpPr/>
          <p:nvPr/>
        </p:nvSpPr>
        <p:spPr>
          <a:xfrm>
            <a:off x="3650111" y="3228380"/>
            <a:ext cx="231210" cy="261610"/>
          </a:xfrm>
          <a:prstGeom prst="rect">
            <a:avLst/>
          </a:prstGeom>
        </p:spPr>
        <p:txBody>
          <a:bodyPr wrap="square">
            <a:spAutoFit/>
          </a:bodyPr>
          <a:lstStyle/>
          <a:p>
            <a:pPr algn="ctr"/>
            <a:r>
              <a:rPr lang="en-US" altLang="ko-KR" sz="1100" b="1" dirty="0"/>
              <a:t>4</a:t>
            </a:r>
            <a:endParaRPr lang="ko-KR" altLang="en-US" sz="1100" b="1" dirty="0"/>
          </a:p>
        </p:txBody>
      </p:sp>
    </p:spTree>
    <p:extLst>
      <p:ext uri="{BB962C8B-B14F-4D97-AF65-F5344CB8AC3E}">
        <p14:creationId xmlns:p14="http://schemas.microsoft.com/office/powerpoint/2010/main" val="3777839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FCB7-0DB6-4C75-A4DF-B555DABF95F7}"/>
              </a:ext>
            </a:extLst>
          </p:cNvPr>
          <p:cNvSpPr>
            <a:spLocks noGrp="1"/>
          </p:cNvSpPr>
          <p:nvPr>
            <p:ph type="title"/>
          </p:nvPr>
        </p:nvSpPr>
        <p:spPr/>
        <p:txBody>
          <a:bodyPr/>
          <a:lstStyle/>
          <a:p>
            <a:r>
              <a:rPr lang="en-GB" altLang="ko-KR" b="1" dirty="0"/>
              <a:t>Result</a:t>
            </a:r>
            <a:r>
              <a:rPr lang="en-GB" altLang="ko-KR" dirty="0"/>
              <a:t> – </a:t>
            </a:r>
            <a:r>
              <a:rPr lang="en-US" altLang="ko-KR" dirty="0"/>
              <a:t>Micro View 2: Subsidy</a:t>
            </a:r>
            <a:endParaRPr lang="en-GB" dirty="0"/>
          </a:p>
        </p:txBody>
      </p:sp>
      <p:sp>
        <p:nvSpPr>
          <p:cNvPr id="25" name="TextBox 24">
            <a:extLst>
              <a:ext uri="{FF2B5EF4-FFF2-40B4-BE49-F238E27FC236}">
                <a16:creationId xmlns:a16="http://schemas.microsoft.com/office/drawing/2014/main" id="{338C49C6-90B3-4C26-B6AA-24356DF02876}"/>
              </a:ext>
            </a:extLst>
          </p:cNvPr>
          <p:cNvSpPr txBox="1"/>
          <p:nvPr/>
        </p:nvSpPr>
        <p:spPr>
          <a:xfrm>
            <a:off x="974423" y="891540"/>
            <a:ext cx="8169577" cy="381662"/>
          </a:xfrm>
          <a:prstGeom prst="rect">
            <a:avLst/>
          </a:prstGeom>
          <a:noFill/>
        </p:spPr>
        <p:txBody>
          <a:bodyPr wrap="square" rtlCol="0">
            <a:spAutoFit/>
          </a:bodyPr>
          <a:lstStyle/>
          <a:p>
            <a:r>
              <a:rPr lang="en-US" altLang="ko-KR" dirty="0">
                <a:solidFill>
                  <a:schemeClr val="tx2">
                    <a:lumMod val="75000"/>
                  </a:schemeClr>
                </a:solidFill>
              </a:rPr>
              <a:t>What still hinders the investment when the Windspeed is over 6.2m/s?</a:t>
            </a:r>
            <a:endParaRPr lang="ko-KR" altLang="en-US" dirty="0">
              <a:solidFill>
                <a:schemeClr val="tx2">
                  <a:lumMod val="75000"/>
                </a:schemeClr>
              </a:solidFill>
            </a:endParaRPr>
          </a:p>
        </p:txBody>
      </p:sp>
      <p:pic>
        <p:nvPicPr>
          <p:cNvPr id="11266" name="Picture 2">
            <a:extLst>
              <a:ext uri="{FF2B5EF4-FFF2-40B4-BE49-F238E27FC236}">
                <a16:creationId xmlns:a16="http://schemas.microsoft.com/office/drawing/2014/main" id="{7B37AD26-7FEC-4052-95EE-B8153BBB46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7014" y="1419974"/>
            <a:ext cx="8010980" cy="221970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F8138CE7-DDBD-4AD5-AE24-8071431DB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632" y="1419974"/>
            <a:ext cx="8169578" cy="2521790"/>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A95E2F98-5F15-496B-A1D5-7550B87421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4632" y="1419975"/>
            <a:ext cx="8169578" cy="252179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a:extLst>
              <a:ext uri="{FF2B5EF4-FFF2-40B4-BE49-F238E27FC236}">
                <a16:creationId xmlns:a16="http://schemas.microsoft.com/office/drawing/2014/main" id="{15068BB3-F565-4EF1-9973-F15EB9DFF257}"/>
              </a:ext>
            </a:extLst>
          </p:cNvPr>
          <p:cNvSpPr/>
          <p:nvPr/>
        </p:nvSpPr>
        <p:spPr>
          <a:xfrm>
            <a:off x="6911340" y="1365342"/>
            <a:ext cx="2192870" cy="2403919"/>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ko-KR" altLang="en-US"/>
          </a:p>
        </p:txBody>
      </p:sp>
      <p:sp>
        <p:nvSpPr>
          <p:cNvPr id="14" name="TextBox 13">
            <a:extLst>
              <a:ext uri="{FF2B5EF4-FFF2-40B4-BE49-F238E27FC236}">
                <a16:creationId xmlns:a16="http://schemas.microsoft.com/office/drawing/2014/main" id="{6BB21E13-3354-486A-BB4B-FE2FA0EF388D}"/>
              </a:ext>
            </a:extLst>
          </p:cNvPr>
          <p:cNvSpPr txBox="1"/>
          <p:nvPr/>
        </p:nvSpPr>
        <p:spPr>
          <a:xfrm>
            <a:off x="974423" y="3941940"/>
            <a:ext cx="8129787" cy="646331"/>
          </a:xfrm>
          <a:prstGeom prst="rect">
            <a:avLst/>
          </a:prstGeom>
          <a:noFill/>
        </p:spPr>
        <p:txBody>
          <a:bodyPr wrap="square" numCol="1" rtlCol="0">
            <a:spAutoFit/>
          </a:bodyPr>
          <a:lstStyle/>
          <a:p>
            <a:pPr marL="285750" indent="-285750">
              <a:buFont typeface="Arial" panose="020B0604020202020204" pitchFamily="34" charset="0"/>
              <a:buChar char="•"/>
            </a:pPr>
            <a:r>
              <a:rPr lang="en-US" altLang="ko-KR" sz="1200" dirty="0"/>
              <a:t>Each type of investors needs a certain amount of Subsidy to make an investment</a:t>
            </a:r>
          </a:p>
          <a:p>
            <a:pPr marL="285750" indent="-285750">
              <a:buFont typeface="Arial" panose="020B0604020202020204" pitchFamily="34" charset="0"/>
              <a:buChar char="•"/>
            </a:pPr>
            <a:endParaRPr lang="en-US" altLang="ko-KR" sz="1200" dirty="0"/>
          </a:p>
          <a:p>
            <a:pPr marL="285750" indent="-285750">
              <a:buFont typeface="Arial" panose="020B0604020202020204" pitchFamily="34" charset="0"/>
              <a:buChar char="•"/>
            </a:pPr>
            <a:r>
              <a:rPr lang="en-US" altLang="ko-KR" sz="1200" dirty="0"/>
              <a:t>Other factors seem to be less relevant to their behaviors</a:t>
            </a:r>
          </a:p>
        </p:txBody>
      </p:sp>
    </p:spTree>
    <p:extLst>
      <p:ext uri="{BB962C8B-B14F-4D97-AF65-F5344CB8AC3E}">
        <p14:creationId xmlns:p14="http://schemas.microsoft.com/office/powerpoint/2010/main" val="411354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72"/>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1266"/>
                                        </p:tgtEl>
                                        <p:attrNameLst>
                                          <p:attrName>style.visibility</p:attrName>
                                        </p:attrNameLst>
                                      </p:cBhvr>
                                      <p:to>
                                        <p:strVal val="hidden"/>
                                      </p:to>
                                    </p:set>
                                  </p:childTnLst>
                                </p:cTn>
                              </p:par>
                            </p:childTnLst>
                          </p:cTn>
                        </p:par>
                        <p:par>
                          <p:cTn id="13" fill="hold">
                            <p:stCondLst>
                              <p:cond delay="0"/>
                            </p:stCondLst>
                            <p:childTnLst>
                              <p:par>
                                <p:cTn id="14" presetID="1" presetClass="entr" presetSubtype="0" fill="hold" nodeType="afterEffect">
                                  <p:stCondLst>
                                    <p:cond delay="5000"/>
                                  </p:stCondLst>
                                  <p:childTnLst>
                                    <p:set>
                                      <p:cBhvr>
                                        <p:cTn id="15" dur="1" fill="hold">
                                          <p:stCondLst>
                                            <p:cond delay="0"/>
                                          </p:stCondLst>
                                        </p:cTn>
                                        <p:tgtEl>
                                          <p:spTgt spid="11274"/>
                                        </p:tgtEl>
                                        <p:attrNameLst>
                                          <p:attrName>style.visibility</p:attrName>
                                        </p:attrNameLst>
                                      </p:cBhvr>
                                      <p:to>
                                        <p:strVal val="visible"/>
                                      </p:to>
                                    </p:set>
                                  </p:childTnLst>
                                </p:cTn>
                              </p:par>
                              <p:par>
                                <p:cTn id="16" presetID="1" presetClass="entr" presetSubtype="0" fill="hold" grpId="0" nodeType="withEffect">
                                  <p:stCondLst>
                                    <p:cond delay="500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a:extLst>
              <a:ext uri="{FF2B5EF4-FFF2-40B4-BE49-F238E27FC236}">
                <a16:creationId xmlns:a16="http://schemas.microsoft.com/office/drawing/2014/main" id="{84EE9BB8-7875-4D06-A682-67518FF764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465" y="1273203"/>
            <a:ext cx="8169577" cy="272581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49DFCB7-0DB6-4C75-A4DF-B555DABF95F7}"/>
              </a:ext>
            </a:extLst>
          </p:cNvPr>
          <p:cNvSpPr>
            <a:spLocks noGrp="1"/>
          </p:cNvSpPr>
          <p:nvPr>
            <p:ph type="title"/>
          </p:nvPr>
        </p:nvSpPr>
        <p:spPr/>
        <p:txBody>
          <a:bodyPr>
            <a:normAutofit fontScale="90000"/>
          </a:bodyPr>
          <a:lstStyle/>
          <a:p>
            <a:r>
              <a:rPr lang="en-GB" b="1" dirty="0"/>
              <a:t>Result</a:t>
            </a:r>
            <a:r>
              <a:rPr lang="en-GB" dirty="0"/>
              <a:t> – </a:t>
            </a:r>
            <a:r>
              <a:rPr lang="en-US" dirty="0"/>
              <a:t>Micro View 3: Other factors</a:t>
            </a:r>
            <a:endParaRPr lang="en-GB" dirty="0"/>
          </a:p>
        </p:txBody>
      </p:sp>
      <p:sp>
        <p:nvSpPr>
          <p:cNvPr id="25" name="TextBox 24">
            <a:extLst>
              <a:ext uri="{FF2B5EF4-FFF2-40B4-BE49-F238E27FC236}">
                <a16:creationId xmlns:a16="http://schemas.microsoft.com/office/drawing/2014/main" id="{338C49C6-90B3-4C26-B6AA-24356DF02876}"/>
              </a:ext>
            </a:extLst>
          </p:cNvPr>
          <p:cNvSpPr txBox="1"/>
          <p:nvPr/>
        </p:nvSpPr>
        <p:spPr>
          <a:xfrm>
            <a:off x="974423" y="891540"/>
            <a:ext cx="8169577" cy="381662"/>
          </a:xfrm>
          <a:prstGeom prst="rect">
            <a:avLst/>
          </a:prstGeom>
          <a:noFill/>
        </p:spPr>
        <p:txBody>
          <a:bodyPr wrap="square" rtlCol="0">
            <a:spAutoFit/>
          </a:bodyPr>
          <a:lstStyle/>
          <a:p>
            <a:r>
              <a:rPr lang="en-US" altLang="ko-KR" dirty="0">
                <a:solidFill>
                  <a:schemeClr val="tx2">
                    <a:lumMod val="75000"/>
                  </a:schemeClr>
                </a:solidFill>
              </a:rPr>
              <a:t>Capacity, ROI Threshold, Sensitivity</a:t>
            </a:r>
            <a:endParaRPr lang="ko-KR" altLang="en-US" dirty="0">
              <a:solidFill>
                <a:schemeClr val="tx2">
                  <a:lumMod val="75000"/>
                </a:schemeClr>
              </a:solidFill>
            </a:endParaRPr>
          </a:p>
        </p:txBody>
      </p:sp>
      <p:sp>
        <p:nvSpPr>
          <p:cNvPr id="17" name="직사각형 16">
            <a:extLst>
              <a:ext uri="{FF2B5EF4-FFF2-40B4-BE49-F238E27FC236}">
                <a16:creationId xmlns:a16="http://schemas.microsoft.com/office/drawing/2014/main" id="{1DDD1E13-879F-49C4-8C32-E4B5493FB62D}"/>
              </a:ext>
            </a:extLst>
          </p:cNvPr>
          <p:cNvSpPr/>
          <p:nvPr/>
        </p:nvSpPr>
        <p:spPr>
          <a:xfrm>
            <a:off x="1135734" y="1429177"/>
            <a:ext cx="1648109" cy="2025226"/>
          </a:xfrm>
          <a:prstGeom prst="rect">
            <a:avLst/>
          </a:prstGeom>
          <a:solidFill>
            <a:srgbClr val="0070C0">
              <a:alpha val="5000"/>
            </a:srgbClr>
          </a:solidFill>
          <a:ln w="28575">
            <a:solidFill>
              <a:srgbClr val="0070C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18" name="직사각형 17">
            <a:extLst>
              <a:ext uri="{FF2B5EF4-FFF2-40B4-BE49-F238E27FC236}">
                <a16:creationId xmlns:a16="http://schemas.microsoft.com/office/drawing/2014/main" id="{60411989-2607-4FAE-ABA6-3B88628AFF8A}"/>
              </a:ext>
            </a:extLst>
          </p:cNvPr>
          <p:cNvSpPr/>
          <p:nvPr/>
        </p:nvSpPr>
        <p:spPr>
          <a:xfrm>
            <a:off x="2868600" y="1429177"/>
            <a:ext cx="667083" cy="2025226"/>
          </a:xfrm>
          <a:prstGeom prst="rect">
            <a:avLst/>
          </a:prstGeom>
          <a:solidFill>
            <a:schemeClr val="accent2">
              <a:alpha val="5000"/>
            </a:schemeClr>
          </a:solidFill>
          <a:ln w="28575">
            <a:solidFill>
              <a:schemeClr val="accent2">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1" name="직사각형 20">
            <a:extLst>
              <a:ext uri="{FF2B5EF4-FFF2-40B4-BE49-F238E27FC236}">
                <a16:creationId xmlns:a16="http://schemas.microsoft.com/office/drawing/2014/main" id="{162F73E7-28F8-4200-BF86-97D861757638}"/>
              </a:ext>
            </a:extLst>
          </p:cNvPr>
          <p:cNvSpPr/>
          <p:nvPr/>
        </p:nvSpPr>
        <p:spPr>
          <a:xfrm>
            <a:off x="3902641" y="1429177"/>
            <a:ext cx="1648109" cy="2025226"/>
          </a:xfrm>
          <a:prstGeom prst="rect">
            <a:avLst/>
          </a:prstGeom>
          <a:solidFill>
            <a:srgbClr val="0070C0">
              <a:alpha val="5000"/>
            </a:srgbClr>
          </a:solidFill>
          <a:ln w="28575">
            <a:solidFill>
              <a:srgbClr val="0070C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2" name="직사각형 21">
            <a:extLst>
              <a:ext uri="{FF2B5EF4-FFF2-40B4-BE49-F238E27FC236}">
                <a16:creationId xmlns:a16="http://schemas.microsoft.com/office/drawing/2014/main" id="{1BAC7018-5616-4CFA-BE1A-7D90E888024F}"/>
              </a:ext>
            </a:extLst>
          </p:cNvPr>
          <p:cNvSpPr/>
          <p:nvPr/>
        </p:nvSpPr>
        <p:spPr>
          <a:xfrm>
            <a:off x="5635507" y="1429177"/>
            <a:ext cx="667083" cy="2025226"/>
          </a:xfrm>
          <a:prstGeom prst="rect">
            <a:avLst/>
          </a:prstGeom>
          <a:solidFill>
            <a:schemeClr val="accent2">
              <a:alpha val="5000"/>
            </a:schemeClr>
          </a:solidFill>
          <a:ln w="28575">
            <a:solidFill>
              <a:schemeClr val="accent2">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3" name="직사각형 22">
            <a:extLst>
              <a:ext uri="{FF2B5EF4-FFF2-40B4-BE49-F238E27FC236}">
                <a16:creationId xmlns:a16="http://schemas.microsoft.com/office/drawing/2014/main" id="{DF9080C3-E437-4014-80FB-1132A6EA8D93}"/>
              </a:ext>
            </a:extLst>
          </p:cNvPr>
          <p:cNvSpPr/>
          <p:nvPr/>
        </p:nvSpPr>
        <p:spPr>
          <a:xfrm>
            <a:off x="6683093" y="1429177"/>
            <a:ext cx="1648109" cy="2025226"/>
          </a:xfrm>
          <a:prstGeom prst="rect">
            <a:avLst/>
          </a:prstGeom>
          <a:solidFill>
            <a:srgbClr val="0070C0">
              <a:alpha val="5000"/>
            </a:srgbClr>
          </a:solidFill>
          <a:ln w="28575">
            <a:solidFill>
              <a:srgbClr val="0070C0">
                <a:alpha val="50000"/>
              </a:srgb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0B5F7F8E-7397-4BAF-8DE6-04C73513B0D3}"/>
              </a:ext>
            </a:extLst>
          </p:cNvPr>
          <p:cNvSpPr/>
          <p:nvPr/>
        </p:nvSpPr>
        <p:spPr>
          <a:xfrm>
            <a:off x="8415959" y="1429177"/>
            <a:ext cx="667083" cy="2025226"/>
          </a:xfrm>
          <a:prstGeom prst="rect">
            <a:avLst/>
          </a:prstGeom>
          <a:solidFill>
            <a:schemeClr val="accent2">
              <a:alpha val="5000"/>
            </a:schemeClr>
          </a:solidFill>
          <a:ln w="28575">
            <a:solidFill>
              <a:schemeClr val="accent2">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ko-KR" altLang="en-US"/>
          </a:p>
        </p:txBody>
      </p:sp>
      <p:sp>
        <p:nvSpPr>
          <p:cNvPr id="27" name="TextBox 26">
            <a:extLst>
              <a:ext uri="{FF2B5EF4-FFF2-40B4-BE49-F238E27FC236}">
                <a16:creationId xmlns:a16="http://schemas.microsoft.com/office/drawing/2014/main" id="{B19EBFA6-ACB2-4936-8578-CBBD9CA68AA1}"/>
              </a:ext>
            </a:extLst>
          </p:cNvPr>
          <p:cNvSpPr txBox="1"/>
          <p:nvPr/>
        </p:nvSpPr>
        <p:spPr>
          <a:xfrm>
            <a:off x="927013" y="4246737"/>
            <a:ext cx="2608670" cy="246221"/>
          </a:xfrm>
          <a:prstGeom prst="rect">
            <a:avLst/>
          </a:prstGeom>
          <a:noFill/>
        </p:spPr>
        <p:txBody>
          <a:bodyPr wrap="square" numCol="1" rtlCol="0">
            <a:spAutoFit/>
          </a:bodyPr>
          <a:lstStyle/>
          <a:p>
            <a:pPr marL="285750" indent="-285750">
              <a:buFont typeface="Arial" panose="020B0604020202020204" pitchFamily="34" charset="0"/>
              <a:buChar char="•"/>
            </a:pPr>
            <a:r>
              <a:rPr lang="en-US" altLang="ko-KR" sz="1000" dirty="0"/>
              <a:t>Capacity is irrelevant</a:t>
            </a:r>
          </a:p>
        </p:txBody>
      </p:sp>
      <p:sp>
        <p:nvSpPr>
          <p:cNvPr id="29" name="TextBox 28">
            <a:extLst>
              <a:ext uri="{FF2B5EF4-FFF2-40B4-BE49-F238E27FC236}">
                <a16:creationId xmlns:a16="http://schemas.microsoft.com/office/drawing/2014/main" id="{EB6DE791-4478-483B-9862-5E5E6D7E0209}"/>
              </a:ext>
            </a:extLst>
          </p:cNvPr>
          <p:cNvSpPr txBox="1"/>
          <p:nvPr/>
        </p:nvSpPr>
        <p:spPr>
          <a:xfrm>
            <a:off x="3623734" y="4086930"/>
            <a:ext cx="5459307" cy="1015663"/>
          </a:xfrm>
          <a:prstGeom prst="rect">
            <a:avLst/>
          </a:prstGeom>
          <a:noFill/>
        </p:spPr>
        <p:txBody>
          <a:bodyPr wrap="square" numCol="1" rtlCol="0">
            <a:spAutoFit/>
          </a:bodyPr>
          <a:lstStyle/>
          <a:p>
            <a:pPr marL="285750" indent="-285750">
              <a:buFont typeface="Arial" panose="020B0604020202020204" pitchFamily="34" charset="0"/>
              <a:buChar char="•"/>
            </a:pPr>
            <a:r>
              <a:rPr lang="en-US" altLang="ko-KR" sz="1000" b="1" dirty="0"/>
              <a:t>Does the smaller threshold leads more invest? Or the more sensitive Investors make earlier investments? </a:t>
            </a:r>
            <a:r>
              <a:rPr lang="en-US" altLang="ko-KR" sz="1000" dirty="0">
                <a:sym typeface="Wingdings" panose="05000000000000000000" pitchFamily="2" charset="2"/>
              </a:rPr>
              <a:t> </a:t>
            </a:r>
            <a:r>
              <a:rPr lang="en-US" altLang="ko-KR" sz="1000" dirty="0"/>
              <a:t>Only holds for a certain group between 2020 and 2030</a:t>
            </a:r>
          </a:p>
          <a:p>
            <a:endParaRPr lang="en-US" altLang="ko-KR" sz="1000" dirty="0"/>
          </a:p>
          <a:p>
            <a:pPr marL="285750" indent="-285750">
              <a:buFont typeface="Arial" panose="020B0604020202020204" pitchFamily="34" charset="0"/>
              <a:buChar char="•"/>
            </a:pPr>
            <a:r>
              <a:rPr lang="en-US" altLang="ko-KR" sz="1000" dirty="0"/>
              <a:t>Lighter color indicates Insufficient Windspeed </a:t>
            </a:r>
            <a:r>
              <a:rPr lang="en-US" altLang="ko-KR" sz="1000" dirty="0">
                <a:sym typeface="Wingdings" panose="05000000000000000000" pitchFamily="2" charset="2"/>
              </a:rPr>
              <a:t> </a:t>
            </a:r>
            <a:r>
              <a:rPr lang="en-US" altLang="ko-KR" sz="1000" dirty="0"/>
              <a:t>Investment is delayed or not happened </a:t>
            </a:r>
          </a:p>
        </p:txBody>
      </p:sp>
      <p:sp>
        <p:nvSpPr>
          <p:cNvPr id="31" name="타원 30">
            <a:extLst>
              <a:ext uri="{FF2B5EF4-FFF2-40B4-BE49-F238E27FC236}">
                <a16:creationId xmlns:a16="http://schemas.microsoft.com/office/drawing/2014/main" id="{37E647FB-72C9-4FD8-B1B9-FDEDA09BD025}"/>
              </a:ext>
            </a:extLst>
          </p:cNvPr>
          <p:cNvSpPr/>
          <p:nvPr/>
        </p:nvSpPr>
        <p:spPr>
          <a:xfrm rot="975073">
            <a:off x="4116818" y="1360484"/>
            <a:ext cx="437814" cy="1904141"/>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a:p>
        </p:txBody>
      </p:sp>
      <p:sp>
        <p:nvSpPr>
          <p:cNvPr id="32" name="타원 31">
            <a:extLst>
              <a:ext uri="{FF2B5EF4-FFF2-40B4-BE49-F238E27FC236}">
                <a16:creationId xmlns:a16="http://schemas.microsoft.com/office/drawing/2014/main" id="{8A8BF588-A457-4C9D-A765-F1992395C4B6}"/>
              </a:ext>
            </a:extLst>
          </p:cNvPr>
          <p:cNvSpPr/>
          <p:nvPr/>
        </p:nvSpPr>
        <p:spPr>
          <a:xfrm rot="559030">
            <a:off x="6951459" y="1476174"/>
            <a:ext cx="437814" cy="1904141"/>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ko-KR" altLang="en-US"/>
          </a:p>
        </p:txBody>
      </p:sp>
    </p:spTree>
    <p:extLst>
      <p:ext uri="{BB962C8B-B14F-4D97-AF65-F5344CB8AC3E}">
        <p14:creationId xmlns:p14="http://schemas.microsoft.com/office/powerpoint/2010/main" val="1326857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2D75F-3BFA-42F2-A10C-10DC7BE55A7A}"/>
              </a:ext>
            </a:extLst>
          </p:cNvPr>
          <p:cNvSpPr>
            <a:spLocks noGrp="1"/>
          </p:cNvSpPr>
          <p:nvPr>
            <p:ph type="title"/>
          </p:nvPr>
        </p:nvSpPr>
        <p:spPr/>
        <p:txBody>
          <a:bodyPr/>
          <a:lstStyle/>
          <a:p>
            <a:r>
              <a:rPr lang="en-GB" b="1" dirty="0"/>
              <a:t>Conclusion</a:t>
            </a:r>
          </a:p>
        </p:txBody>
      </p:sp>
      <p:sp>
        <p:nvSpPr>
          <p:cNvPr id="3" name="Content Placeholder 2">
            <a:extLst>
              <a:ext uri="{FF2B5EF4-FFF2-40B4-BE49-F238E27FC236}">
                <a16:creationId xmlns:a16="http://schemas.microsoft.com/office/drawing/2014/main" id="{C8139F04-64C7-48FE-A8D4-6E1769FB14C5}"/>
              </a:ext>
            </a:extLst>
          </p:cNvPr>
          <p:cNvSpPr>
            <a:spLocks noGrp="1"/>
          </p:cNvSpPr>
          <p:nvPr>
            <p:ph idx="1"/>
          </p:nvPr>
        </p:nvSpPr>
        <p:spPr/>
        <p:txBody>
          <a:bodyPr>
            <a:normAutofit fontScale="62500" lnSpcReduction="20000"/>
          </a:bodyPr>
          <a:lstStyle/>
          <a:p>
            <a:r>
              <a:rPr lang="en-GB" dirty="0"/>
              <a:t>The investment is largely driven by </a:t>
            </a:r>
            <a:r>
              <a:rPr lang="en-GB" b="1" dirty="0"/>
              <a:t>Windspeed</a:t>
            </a:r>
            <a:r>
              <a:rPr lang="en-GB" dirty="0"/>
              <a:t> and </a:t>
            </a:r>
            <a:r>
              <a:rPr lang="en-GB" b="1" dirty="0"/>
              <a:t>Subsidy</a:t>
            </a:r>
            <a:r>
              <a:rPr lang="en-GB" dirty="0"/>
              <a:t> given the technological restriction.</a:t>
            </a:r>
          </a:p>
          <a:p>
            <a:endParaRPr lang="en-GB" dirty="0"/>
          </a:p>
          <a:p>
            <a:r>
              <a:rPr lang="en-GB" altLang="ko-KR" dirty="0"/>
              <a:t>The </a:t>
            </a:r>
            <a:r>
              <a:rPr lang="en-GB" altLang="ko-KR" b="1" dirty="0"/>
              <a:t>interaction</a:t>
            </a:r>
            <a:r>
              <a:rPr lang="en-GB" altLang="ko-KR" dirty="0"/>
              <a:t> among the agents (i.e. the investors’ </a:t>
            </a:r>
            <a:r>
              <a:rPr lang="en-GB" altLang="ko-KR" i="1" dirty="0"/>
              <a:t>peer effect</a:t>
            </a:r>
            <a:r>
              <a:rPr lang="en-GB" altLang="ko-KR" dirty="0"/>
              <a:t>) is significant, only for those who have sufficient </a:t>
            </a:r>
            <a:r>
              <a:rPr lang="en-GB" altLang="ko-KR" b="1" dirty="0"/>
              <a:t>Windspeed.</a:t>
            </a:r>
            <a:endParaRPr lang="en-GB" altLang="ko-KR" dirty="0"/>
          </a:p>
          <a:p>
            <a:endParaRPr lang="en-GB" dirty="0"/>
          </a:p>
          <a:p>
            <a:r>
              <a:rPr lang="en-GB" dirty="0"/>
              <a:t>When the Windspeed is not strong enough, no one would make an investment regardless of the subsidy scale. (</a:t>
            </a:r>
            <a:r>
              <a:rPr lang="en-US" altLang="ko-KR" dirty="0"/>
              <a:t>The same is not true in reverse.)</a:t>
            </a:r>
            <a:endParaRPr lang="en-GB" altLang="ko-KR" dirty="0"/>
          </a:p>
          <a:p>
            <a:endParaRPr lang="en-GB" dirty="0"/>
          </a:p>
          <a:p>
            <a:r>
              <a:rPr lang="en-GB" dirty="0"/>
              <a:t>Subsidy may lead more investment, and yet the effects are limited</a:t>
            </a:r>
          </a:p>
        </p:txBody>
      </p:sp>
    </p:spTree>
    <p:extLst>
      <p:ext uri="{BB962C8B-B14F-4D97-AF65-F5344CB8AC3E}">
        <p14:creationId xmlns:p14="http://schemas.microsoft.com/office/powerpoint/2010/main" val="33572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60BD1-5270-4D71-89A9-42B22B86447C}"/>
              </a:ext>
            </a:extLst>
          </p:cNvPr>
          <p:cNvSpPr>
            <a:spLocks noGrp="1"/>
          </p:cNvSpPr>
          <p:nvPr>
            <p:ph type="title"/>
          </p:nvPr>
        </p:nvSpPr>
        <p:spPr/>
        <p:txBody>
          <a:bodyPr/>
          <a:lstStyle/>
          <a:p>
            <a:r>
              <a:rPr lang="en-US" dirty="0"/>
              <a:t>Extra Slides</a:t>
            </a:r>
            <a:endParaRPr lang="en-GB" dirty="0"/>
          </a:p>
        </p:txBody>
      </p:sp>
    </p:spTree>
    <p:extLst>
      <p:ext uri="{BB962C8B-B14F-4D97-AF65-F5344CB8AC3E}">
        <p14:creationId xmlns:p14="http://schemas.microsoft.com/office/powerpoint/2010/main" val="21210272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BA65A-6962-47E1-A4F8-103BCBEB093D}"/>
              </a:ext>
            </a:extLst>
          </p:cNvPr>
          <p:cNvSpPr>
            <a:spLocks noGrp="1"/>
          </p:cNvSpPr>
          <p:nvPr>
            <p:ph type="title"/>
          </p:nvPr>
        </p:nvSpPr>
        <p:spPr/>
        <p:txBody>
          <a:bodyPr>
            <a:normAutofit/>
          </a:bodyPr>
          <a:lstStyle/>
          <a:p>
            <a:r>
              <a:rPr lang="en-GB" dirty="0"/>
              <a:t>Main Assumptions</a:t>
            </a:r>
          </a:p>
        </p:txBody>
      </p:sp>
      <p:sp>
        <p:nvSpPr>
          <p:cNvPr id="3" name="Content Placeholder 2">
            <a:extLst>
              <a:ext uri="{FF2B5EF4-FFF2-40B4-BE49-F238E27FC236}">
                <a16:creationId xmlns:a16="http://schemas.microsoft.com/office/drawing/2014/main" id="{4FF76BF7-3E7A-4194-8BDA-2754342C7942}"/>
              </a:ext>
            </a:extLst>
          </p:cNvPr>
          <p:cNvSpPr>
            <a:spLocks noGrp="1"/>
          </p:cNvSpPr>
          <p:nvPr>
            <p:ph idx="1"/>
          </p:nvPr>
        </p:nvSpPr>
        <p:spPr/>
        <p:txBody>
          <a:bodyPr>
            <a:normAutofit fontScale="40000" lnSpcReduction="20000"/>
          </a:bodyPr>
          <a:lstStyle/>
          <a:p>
            <a:r>
              <a:rPr lang="en-GB" dirty="0"/>
              <a:t>The load is assumed to be daily.</a:t>
            </a:r>
          </a:p>
          <a:p>
            <a:r>
              <a:rPr lang="en-GB" dirty="0"/>
              <a:t>All the short term operations, “generating, buying, selling, storing electricity”, are assumed to be done daily. </a:t>
            </a:r>
          </a:p>
          <a:p>
            <a:r>
              <a:rPr lang="en-GB" dirty="0"/>
              <a:t>Wind speed is assumed to be distributed homogeneously in a province.</a:t>
            </a:r>
          </a:p>
          <a:p>
            <a:r>
              <a:rPr lang="en-GB" dirty="0"/>
              <a:t>“Investment decision” and “getting affected by peers” are assumed to happen only once. Possible accumulations are kept out of the scope.</a:t>
            </a:r>
          </a:p>
          <a:p>
            <a:r>
              <a:rPr lang="en-GB" dirty="0"/>
              <a:t>Carbon emission of industrial parks is assumed to be linearly correlated to Germany’s energy sector carbon emission values over the years.</a:t>
            </a:r>
          </a:p>
          <a:p>
            <a:r>
              <a:rPr lang="en-GB" dirty="0"/>
              <a:t>Carbon emission of energy sector in Germany is assumed to be fixed at 560 gram CO</a:t>
            </a:r>
            <a:r>
              <a:rPr lang="en-GB" baseline="-25000" dirty="0"/>
              <a:t>2</a:t>
            </a:r>
            <a:r>
              <a:rPr lang="en-GB" dirty="0"/>
              <a:t>/kWh electricity.</a:t>
            </a:r>
          </a:p>
          <a:p>
            <a:r>
              <a:rPr lang="en-GB" dirty="0"/>
              <a:t>There is no upper bound for subsidies.</a:t>
            </a:r>
          </a:p>
          <a:p>
            <a:r>
              <a:rPr lang="en-GB" dirty="0"/>
              <a:t>Linear forecasting methods are able to provide with quality results for this case.</a:t>
            </a:r>
          </a:p>
          <a:p>
            <a:r>
              <a:rPr lang="en-GB" dirty="0"/>
              <a:t>Germany closely follows EU emission targets.</a:t>
            </a:r>
          </a:p>
          <a:p>
            <a:r>
              <a:rPr lang="en-GB" dirty="0"/>
              <a:t>Either the green party, or a </a:t>
            </a:r>
            <a:r>
              <a:rPr lang="en-GB" dirty="0" err="1"/>
              <a:t>center</a:t>
            </a:r>
            <a:r>
              <a:rPr lang="en-GB" dirty="0"/>
              <a:t> party wins the elections with 50% chance.</a:t>
            </a:r>
          </a:p>
          <a:p>
            <a:r>
              <a:rPr lang="en-GB" dirty="0"/>
              <a:t>Carbon emission of an industrial park is solely related to the amount of electricity it buys. The industrial activities within the park are out of scope.</a:t>
            </a:r>
          </a:p>
          <a:p>
            <a:r>
              <a:rPr lang="en-GB" dirty="0"/>
              <a:t>The regulator focuses on the nearest emission target. It does not takes the longer period emission targets into account (e.g. if year is 2024, the regulator targets 2030, but not 2040 or 2050).</a:t>
            </a:r>
          </a:p>
        </p:txBody>
      </p:sp>
    </p:spTree>
    <p:extLst>
      <p:ext uri="{BB962C8B-B14F-4D97-AF65-F5344CB8AC3E}">
        <p14:creationId xmlns:p14="http://schemas.microsoft.com/office/powerpoint/2010/main" val="40306750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BCFF-813C-4BBB-892B-A3D7976E6A00}"/>
              </a:ext>
            </a:extLst>
          </p:cNvPr>
          <p:cNvSpPr>
            <a:spLocks noGrp="1"/>
          </p:cNvSpPr>
          <p:nvPr>
            <p:ph type="title"/>
          </p:nvPr>
        </p:nvSpPr>
        <p:spPr/>
        <p:txBody>
          <a:bodyPr/>
          <a:lstStyle/>
          <a:p>
            <a:r>
              <a:rPr lang="en-GB" dirty="0"/>
              <a:t>Investors</a:t>
            </a:r>
          </a:p>
        </p:txBody>
      </p:sp>
      <p:sp>
        <p:nvSpPr>
          <p:cNvPr id="3" name="Content Placeholder 2">
            <a:extLst>
              <a:ext uri="{FF2B5EF4-FFF2-40B4-BE49-F238E27FC236}">
                <a16:creationId xmlns:a16="http://schemas.microsoft.com/office/drawing/2014/main" id="{DF8016A7-F220-4BE9-A3DC-358CDB686645}"/>
              </a:ext>
            </a:extLst>
          </p:cNvPr>
          <p:cNvSpPr>
            <a:spLocks noGrp="1"/>
          </p:cNvSpPr>
          <p:nvPr>
            <p:ph idx="1"/>
          </p:nvPr>
        </p:nvSpPr>
        <p:spPr>
          <a:xfrm>
            <a:off x="927012" y="1027250"/>
            <a:ext cx="5098707" cy="3842407"/>
          </a:xfrm>
        </p:spPr>
        <p:txBody>
          <a:bodyPr>
            <a:normAutofit lnSpcReduction="10000"/>
          </a:bodyPr>
          <a:lstStyle/>
          <a:p>
            <a:pPr marL="0" indent="0">
              <a:buNone/>
            </a:pPr>
            <a:r>
              <a:rPr lang="en-GB" sz="1400" dirty="0"/>
              <a:t>Investors’ main focus is on NPV &amp; ROI calculations. Based on their values, they decide to make an investment, or not. </a:t>
            </a:r>
          </a:p>
          <a:p>
            <a:pPr lvl="1"/>
            <a:r>
              <a:rPr lang="en-GB" sz="1100" dirty="0"/>
              <a:t>The numerical factors which are affecting these values:</a:t>
            </a:r>
          </a:p>
          <a:p>
            <a:pPr lvl="2"/>
            <a:r>
              <a:rPr lang="en-GB" sz="1100" dirty="0"/>
              <a:t>“CAPEX”, “OPEX” and “Capacity Factor” values for assets (wind turbines, storages)</a:t>
            </a:r>
          </a:p>
          <a:p>
            <a:pPr lvl="2"/>
            <a:r>
              <a:rPr lang="en-GB" sz="1100" dirty="0"/>
              <a:t>Market prices to sell electricity</a:t>
            </a:r>
          </a:p>
          <a:p>
            <a:pPr lvl="2"/>
            <a:r>
              <a:rPr lang="en-GB" sz="1100" dirty="0"/>
              <a:t>Market prices to buy electricity</a:t>
            </a:r>
          </a:p>
          <a:p>
            <a:pPr lvl="2"/>
            <a:r>
              <a:rPr lang="en-GB" sz="1100" dirty="0"/>
              <a:t>Discount rates</a:t>
            </a:r>
          </a:p>
          <a:p>
            <a:pPr lvl="2"/>
            <a:r>
              <a:rPr lang="en-GB" sz="1100" dirty="0"/>
              <a:t>EEG related subsidies</a:t>
            </a:r>
          </a:p>
          <a:p>
            <a:pPr lvl="1"/>
            <a:r>
              <a:rPr lang="en-GB" sz="1100" dirty="0"/>
              <a:t>The social factors which are affecting these values:</a:t>
            </a:r>
          </a:p>
          <a:p>
            <a:pPr lvl="2"/>
            <a:r>
              <a:rPr lang="en-GB" sz="1100" dirty="0"/>
              <a:t>Investor type: “Leader, Traditionalist, Follower” </a:t>
            </a:r>
          </a:p>
          <a:p>
            <a:pPr lvl="3"/>
            <a:r>
              <a:rPr lang="en-GB" sz="1100" dirty="0"/>
              <a:t>Type of an investor affects its perception towards the NPV expectations. It can also be considered as their perception of risk (Willingness to invest for low NPV = lower risk aversion)</a:t>
            </a:r>
          </a:p>
          <a:p>
            <a:pPr lvl="3"/>
            <a:r>
              <a:rPr lang="en-GB" sz="1100" dirty="0"/>
              <a:t>Peer effect is another social determinant of investment decision. When investors see that the others are investing, they can have higher tendency to invest. </a:t>
            </a:r>
          </a:p>
          <a:p>
            <a:pPr lvl="3"/>
            <a:endParaRPr lang="en-GB" sz="1000" dirty="0"/>
          </a:p>
        </p:txBody>
      </p:sp>
      <p:pic>
        <p:nvPicPr>
          <p:cNvPr id="5" name="Picture 4">
            <a:extLst>
              <a:ext uri="{FF2B5EF4-FFF2-40B4-BE49-F238E27FC236}">
                <a16:creationId xmlns:a16="http://schemas.microsoft.com/office/drawing/2014/main" id="{AAD2626D-B971-4EB8-A458-D2FF762E03D5}"/>
              </a:ext>
            </a:extLst>
          </p:cNvPr>
          <p:cNvPicPr>
            <a:picLocks noChangeAspect="1"/>
          </p:cNvPicPr>
          <p:nvPr/>
        </p:nvPicPr>
        <p:blipFill>
          <a:blip r:embed="rId2"/>
          <a:stretch>
            <a:fillRect/>
          </a:stretch>
        </p:blipFill>
        <p:spPr>
          <a:xfrm>
            <a:off x="6025718" y="1027250"/>
            <a:ext cx="3000375" cy="3943350"/>
          </a:xfrm>
          <a:prstGeom prst="rect">
            <a:avLst/>
          </a:prstGeom>
        </p:spPr>
      </p:pic>
    </p:spTree>
    <p:extLst>
      <p:ext uri="{BB962C8B-B14F-4D97-AF65-F5344CB8AC3E}">
        <p14:creationId xmlns:p14="http://schemas.microsoft.com/office/powerpoint/2010/main" val="490335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B43A6-FC6A-42AD-91C4-626404B49990}"/>
              </a:ext>
            </a:extLst>
          </p:cNvPr>
          <p:cNvSpPr>
            <a:spLocks noGrp="1"/>
          </p:cNvSpPr>
          <p:nvPr>
            <p:ph type="title"/>
          </p:nvPr>
        </p:nvSpPr>
        <p:spPr/>
        <p:txBody>
          <a:bodyPr/>
          <a:lstStyle/>
          <a:p>
            <a:r>
              <a:rPr lang="en-GB" b="1" dirty="0"/>
              <a:t>Research Question</a:t>
            </a:r>
          </a:p>
        </p:txBody>
      </p:sp>
      <p:sp>
        <p:nvSpPr>
          <p:cNvPr id="3" name="Content Placeholder 2">
            <a:extLst>
              <a:ext uri="{FF2B5EF4-FFF2-40B4-BE49-F238E27FC236}">
                <a16:creationId xmlns:a16="http://schemas.microsoft.com/office/drawing/2014/main" id="{6B33C8B3-9A0F-4258-89DC-A99DD713A266}"/>
              </a:ext>
            </a:extLst>
          </p:cNvPr>
          <p:cNvSpPr>
            <a:spLocks noGrp="1"/>
          </p:cNvSpPr>
          <p:nvPr>
            <p:ph idx="1"/>
          </p:nvPr>
        </p:nvSpPr>
        <p:spPr>
          <a:xfrm>
            <a:off x="927012" y="1806498"/>
            <a:ext cx="7942558" cy="2879774"/>
          </a:xfrm>
        </p:spPr>
        <p:txBody>
          <a:bodyPr/>
          <a:lstStyle/>
          <a:p>
            <a:pPr marL="0" indent="0" algn="ctr">
              <a:buNone/>
            </a:pPr>
            <a:r>
              <a:rPr lang="en-US" dirty="0">
                <a:latin typeface="Arial" panose="020B0604020202020204" pitchFamily="34" charset="0"/>
                <a:ea typeface="Cambria" panose="02040503050406030204" pitchFamily="18" charset="0"/>
                <a:cs typeface="Arial" panose="020B0604020202020204" pitchFamily="34" charset="0"/>
              </a:rPr>
              <a:t>What drives investors of industrial parks to make an investment decision in wind parks to self-supply their electricity demand?</a:t>
            </a:r>
          </a:p>
          <a:p>
            <a:pPr marL="0" indent="0">
              <a:buNone/>
            </a:pPr>
            <a:endParaRPr lang="en-GB" dirty="0"/>
          </a:p>
        </p:txBody>
      </p:sp>
    </p:spTree>
    <p:extLst>
      <p:ext uri="{BB962C8B-B14F-4D97-AF65-F5344CB8AC3E}">
        <p14:creationId xmlns:p14="http://schemas.microsoft.com/office/powerpoint/2010/main" val="34651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60B-2049-46DB-8682-B8BF3CA8E64C}"/>
              </a:ext>
            </a:extLst>
          </p:cNvPr>
          <p:cNvSpPr>
            <a:spLocks noGrp="1"/>
          </p:cNvSpPr>
          <p:nvPr>
            <p:ph type="title"/>
          </p:nvPr>
        </p:nvSpPr>
        <p:spPr/>
        <p:txBody>
          <a:bodyPr/>
          <a:lstStyle/>
          <a:p>
            <a:r>
              <a:rPr lang="en-GB" dirty="0"/>
              <a:t>Method</a:t>
            </a:r>
          </a:p>
        </p:txBody>
      </p:sp>
      <p:sp>
        <p:nvSpPr>
          <p:cNvPr id="3" name="Content Placeholder 2">
            <a:extLst>
              <a:ext uri="{FF2B5EF4-FFF2-40B4-BE49-F238E27FC236}">
                <a16:creationId xmlns:a16="http://schemas.microsoft.com/office/drawing/2014/main" id="{F500E62A-7BC1-424C-BB24-9D9F69DCC345}"/>
              </a:ext>
            </a:extLst>
          </p:cNvPr>
          <p:cNvSpPr>
            <a:spLocks noGrp="1"/>
          </p:cNvSpPr>
          <p:nvPr>
            <p:ph idx="1"/>
          </p:nvPr>
        </p:nvSpPr>
        <p:spPr>
          <a:xfrm>
            <a:off x="927012" y="1059964"/>
            <a:ext cx="4814043" cy="3486122"/>
          </a:xfrm>
        </p:spPr>
        <p:txBody>
          <a:bodyPr>
            <a:normAutofit fontScale="25000" lnSpcReduction="20000"/>
          </a:bodyPr>
          <a:lstStyle/>
          <a:p>
            <a:r>
              <a:rPr lang="en-GB" dirty="0"/>
              <a:t>Instead of an optimization focus, a simulation focus is applied.</a:t>
            </a:r>
          </a:p>
          <a:p>
            <a:pPr lvl="1"/>
            <a:r>
              <a:rPr lang="en-GB" dirty="0"/>
              <a:t>No explicit objective function, no explicit constraints</a:t>
            </a:r>
          </a:p>
          <a:p>
            <a:pPr lvl="1"/>
            <a:r>
              <a:rPr lang="en-GB" dirty="0"/>
              <a:t>Instead of answering “what is …?”, our model answers “what happens if …”</a:t>
            </a:r>
          </a:p>
          <a:p>
            <a:pPr lvl="1"/>
            <a:r>
              <a:rPr lang="en-GB" dirty="0"/>
              <a:t>Then, by processing the output, inferences are made for the “what is …?” questions. </a:t>
            </a:r>
          </a:p>
          <a:p>
            <a:endParaRPr lang="en-GB" dirty="0"/>
          </a:p>
          <a:p>
            <a:r>
              <a:rPr lang="en-GB" dirty="0"/>
              <a:t>The model is separated into three sub-models </a:t>
            </a:r>
          </a:p>
          <a:p>
            <a:pPr lvl="1"/>
            <a:r>
              <a:rPr lang="en-GB" dirty="0"/>
              <a:t>Regulator operations</a:t>
            </a:r>
          </a:p>
          <a:p>
            <a:pPr lvl="2"/>
            <a:r>
              <a:rPr lang="en-GB" dirty="0"/>
              <a:t>Conducting elections</a:t>
            </a:r>
          </a:p>
          <a:p>
            <a:pPr lvl="2"/>
            <a:r>
              <a:rPr lang="en-GB" dirty="0"/>
              <a:t>Calculating 1990 emission levels</a:t>
            </a:r>
          </a:p>
          <a:p>
            <a:pPr lvl="2"/>
            <a:r>
              <a:rPr lang="en-GB" dirty="0"/>
              <a:t>Calculating target emission levels based on 1990 values</a:t>
            </a:r>
          </a:p>
          <a:p>
            <a:pPr lvl="2"/>
            <a:r>
              <a:rPr lang="en-GB" dirty="0"/>
              <a:t>Storing carbon emission levels</a:t>
            </a:r>
          </a:p>
          <a:p>
            <a:pPr lvl="2"/>
            <a:r>
              <a:rPr lang="en-GB" dirty="0"/>
              <a:t>Forecasting future emission performance</a:t>
            </a:r>
          </a:p>
          <a:p>
            <a:pPr lvl="1"/>
            <a:r>
              <a:rPr lang="en-GB" dirty="0"/>
              <a:t>Investor long-term operations</a:t>
            </a:r>
          </a:p>
          <a:p>
            <a:pPr lvl="2"/>
            <a:r>
              <a:rPr lang="en-GB" dirty="0"/>
              <a:t>Forecasting the market prices</a:t>
            </a:r>
          </a:p>
          <a:p>
            <a:pPr lvl="2"/>
            <a:r>
              <a:rPr lang="en-GB" dirty="0"/>
              <a:t>Calculating NPV &amp; ROI</a:t>
            </a:r>
          </a:p>
          <a:p>
            <a:pPr lvl="2"/>
            <a:r>
              <a:rPr lang="en-GB" dirty="0"/>
              <a:t>Evaluating investment decisions</a:t>
            </a:r>
          </a:p>
          <a:p>
            <a:pPr lvl="1"/>
            <a:r>
              <a:rPr lang="en-GB" dirty="0"/>
              <a:t>Investor short-term operations</a:t>
            </a:r>
          </a:p>
          <a:p>
            <a:pPr lvl="2"/>
            <a:r>
              <a:rPr lang="en-GB" dirty="0"/>
              <a:t>Generating electricity</a:t>
            </a:r>
          </a:p>
          <a:p>
            <a:pPr lvl="2"/>
            <a:r>
              <a:rPr lang="en-GB" dirty="0"/>
              <a:t>Buying / Selling electricity from / to the grid</a:t>
            </a:r>
          </a:p>
          <a:p>
            <a:pPr lvl="2"/>
            <a:r>
              <a:rPr lang="en-GB" dirty="0"/>
              <a:t>Storing electricity</a:t>
            </a:r>
          </a:p>
          <a:p>
            <a:pPr lvl="2"/>
            <a:r>
              <a:rPr lang="en-GB" dirty="0"/>
              <a:t>Calculating carbon footprint and informing the regulator about it</a:t>
            </a:r>
          </a:p>
          <a:p>
            <a:r>
              <a:rPr lang="en-GB" dirty="0"/>
              <a:t>Then, these 3 parts are merged to model both strategic and operational decision making.</a:t>
            </a:r>
          </a:p>
          <a:p>
            <a:r>
              <a:rPr lang="en-GB" dirty="0"/>
              <a:t>The electricity market is integrated as an external data source</a:t>
            </a:r>
          </a:p>
          <a:p>
            <a:pPr lvl="1"/>
            <a:r>
              <a:rPr lang="en-GB" dirty="0"/>
              <a:t>Makes it possible to integrate an external optimization model as a market mechanism</a:t>
            </a:r>
          </a:p>
          <a:p>
            <a:pPr lvl="1"/>
            <a:r>
              <a:rPr lang="en-GB" dirty="0"/>
              <a:t>Not implemented due to the computational constraints.</a:t>
            </a:r>
          </a:p>
          <a:p>
            <a:endParaRPr lang="en-GB" dirty="0"/>
          </a:p>
          <a:p>
            <a:pPr lvl="1"/>
            <a:endParaRPr lang="en-GB" dirty="0"/>
          </a:p>
        </p:txBody>
      </p:sp>
      <p:pic>
        <p:nvPicPr>
          <p:cNvPr id="5" name="Picture 4">
            <a:extLst>
              <a:ext uri="{FF2B5EF4-FFF2-40B4-BE49-F238E27FC236}">
                <a16:creationId xmlns:a16="http://schemas.microsoft.com/office/drawing/2014/main" id="{BFAF32C4-1243-4185-8EA0-79D792A92DE4}"/>
              </a:ext>
            </a:extLst>
          </p:cNvPr>
          <p:cNvPicPr>
            <a:picLocks noChangeAspect="1"/>
          </p:cNvPicPr>
          <p:nvPr/>
        </p:nvPicPr>
        <p:blipFill>
          <a:blip r:embed="rId2"/>
          <a:stretch>
            <a:fillRect/>
          </a:stretch>
        </p:blipFill>
        <p:spPr>
          <a:xfrm>
            <a:off x="5681346" y="1059963"/>
            <a:ext cx="3461296" cy="3368345"/>
          </a:xfrm>
          <a:prstGeom prst="rect">
            <a:avLst/>
          </a:prstGeom>
        </p:spPr>
      </p:pic>
    </p:spTree>
    <p:extLst>
      <p:ext uri="{BB962C8B-B14F-4D97-AF65-F5344CB8AC3E}">
        <p14:creationId xmlns:p14="http://schemas.microsoft.com/office/powerpoint/2010/main" val="1847195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BCFF-813C-4BBB-892B-A3D7976E6A00}"/>
              </a:ext>
            </a:extLst>
          </p:cNvPr>
          <p:cNvSpPr>
            <a:spLocks noGrp="1"/>
          </p:cNvSpPr>
          <p:nvPr>
            <p:ph type="title"/>
          </p:nvPr>
        </p:nvSpPr>
        <p:spPr/>
        <p:txBody>
          <a:bodyPr/>
          <a:lstStyle/>
          <a:p>
            <a:r>
              <a:rPr lang="en-GB" dirty="0"/>
              <a:t>Regulator</a:t>
            </a:r>
          </a:p>
        </p:txBody>
      </p:sp>
      <p:sp>
        <p:nvSpPr>
          <p:cNvPr id="3" name="Content Placeholder 2">
            <a:extLst>
              <a:ext uri="{FF2B5EF4-FFF2-40B4-BE49-F238E27FC236}">
                <a16:creationId xmlns:a16="http://schemas.microsoft.com/office/drawing/2014/main" id="{DF8016A7-F220-4BE9-A3DC-358CDB686645}"/>
              </a:ext>
            </a:extLst>
          </p:cNvPr>
          <p:cNvSpPr>
            <a:spLocks noGrp="1"/>
          </p:cNvSpPr>
          <p:nvPr>
            <p:ph idx="1"/>
          </p:nvPr>
        </p:nvSpPr>
        <p:spPr/>
        <p:txBody>
          <a:bodyPr>
            <a:normAutofit fontScale="70000" lnSpcReduction="20000"/>
          </a:bodyPr>
          <a:lstStyle/>
          <a:p>
            <a:r>
              <a:rPr lang="en-GB" dirty="0"/>
              <a:t>Regulator is affecting the investment decision through a certain variable in NPV calculations of investors, “Subsidies”</a:t>
            </a:r>
          </a:p>
          <a:p>
            <a:pPr lvl="1"/>
            <a:r>
              <a:rPr lang="en-GB" dirty="0"/>
              <a:t>The main focus for subsidies is the carbon emissions.</a:t>
            </a:r>
          </a:p>
          <a:p>
            <a:pPr lvl="1"/>
            <a:r>
              <a:rPr lang="en-GB" dirty="0"/>
              <a:t>Regulator pursues certain emission targets over the years</a:t>
            </a:r>
          </a:p>
          <a:p>
            <a:pPr lvl="2"/>
            <a:r>
              <a:rPr lang="en-GB" dirty="0"/>
              <a:t>It stores each years’ emission data</a:t>
            </a:r>
          </a:p>
          <a:p>
            <a:pPr lvl="2"/>
            <a:r>
              <a:rPr lang="en-GB" dirty="0"/>
              <a:t>Based on the past years emission data, it extrapolates the future emission levels</a:t>
            </a:r>
          </a:p>
          <a:p>
            <a:pPr lvl="2"/>
            <a:r>
              <a:rPr lang="en-GB" dirty="0"/>
              <a:t>If its predictions lead a failure to achieve the target levels, then it subsidizes the system to decrease the emission levels further.</a:t>
            </a:r>
          </a:p>
          <a:p>
            <a:pPr lvl="2"/>
            <a:r>
              <a:rPr lang="en-GB" dirty="0"/>
              <a:t>If its predictions lead success, then it lets the system continue without any intervention.</a:t>
            </a:r>
          </a:p>
        </p:txBody>
      </p:sp>
    </p:spTree>
    <p:extLst>
      <p:ext uri="{BB962C8B-B14F-4D97-AF65-F5344CB8AC3E}">
        <p14:creationId xmlns:p14="http://schemas.microsoft.com/office/powerpoint/2010/main" val="1179915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0593-5E11-4F45-8165-A156975F39DB}"/>
              </a:ext>
            </a:extLst>
          </p:cNvPr>
          <p:cNvSpPr>
            <a:spLocks noGrp="1"/>
          </p:cNvSpPr>
          <p:nvPr>
            <p:ph type="title"/>
          </p:nvPr>
        </p:nvSpPr>
        <p:spPr/>
        <p:txBody>
          <a:bodyPr/>
          <a:lstStyle/>
          <a:p>
            <a:r>
              <a:rPr lang="en-GB" dirty="0"/>
              <a:t>Regulator</a:t>
            </a:r>
          </a:p>
        </p:txBody>
      </p:sp>
      <p:pic>
        <p:nvPicPr>
          <p:cNvPr id="4" name="Content Placeholder 3">
            <a:extLst>
              <a:ext uri="{FF2B5EF4-FFF2-40B4-BE49-F238E27FC236}">
                <a16:creationId xmlns:a16="http://schemas.microsoft.com/office/drawing/2014/main" id="{7650A92E-0CB0-4E2B-A23D-66247E79106A}"/>
              </a:ext>
            </a:extLst>
          </p:cNvPr>
          <p:cNvPicPr>
            <a:picLocks noGrp="1" noChangeAspect="1"/>
          </p:cNvPicPr>
          <p:nvPr>
            <p:ph idx="1"/>
          </p:nvPr>
        </p:nvPicPr>
        <p:blipFill>
          <a:blip r:embed="rId2"/>
          <a:stretch>
            <a:fillRect/>
          </a:stretch>
        </p:blipFill>
        <p:spPr>
          <a:xfrm>
            <a:off x="985070" y="1116109"/>
            <a:ext cx="3007519" cy="1877738"/>
          </a:xfrm>
          <a:prstGeom prst="rect">
            <a:avLst/>
          </a:prstGeom>
        </p:spPr>
      </p:pic>
      <p:pic>
        <p:nvPicPr>
          <p:cNvPr id="5" name="Picture 4">
            <a:extLst>
              <a:ext uri="{FF2B5EF4-FFF2-40B4-BE49-F238E27FC236}">
                <a16:creationId xmlns:a16="http://schemas.microsoft.com/office/drawing/2014/main" id="{17046842-A5B4-484E-A356-F1FC3E913726}"/>
              </a:ext>
            </a:extLst>
          </p:cNvPr>
          <p:cNvPicPr>
            <a:picLocks noChangeAspect="1"/>
          </p:cNvPicPr>
          <p:nvPr/>
        </p:nvPicPr>
        <p:blipFill>
          <a:blip r:embed="rId3"/>
          <a:stretch>
            <a:fillRect/>
          </a:stretch>
        </p:blipFill>
        <p:spPr>
          <a:xfrm>
            <a:off x="3985518" y="1116521"/>
            <a:ext cx="2843213" cy="1877327"/>
          </a:xfrm>
          <a:prstGeom prst="rect">
            <a:avLst/>
          </a:prstGeom>
        </p:spPr>
      </p:pic>
      <p:pic>
        <p:nvPicPr>
          <p:cNvPr id="6" name="Picture 5">
            <a:extLst>
              <a:ext uri="{FF2B5EF4-FFF2-40B4-BE49-F238E27FC236}">
                <a16:creationId xmlns:a16="http://schemas.microsoft.com/office/drawing/2014/main" id="{FE3A6F24-003A-485D-82C0-705E267CA476}"/>
              </a:ext>
            </a:extLst>
          </p:cNvPr>
          <p:cNvPicPr>
            <a:picLocks noChangeAspect="1"/>
          </p:cNvPicPr>
          <p:nvPr/>
        </p:nvPicPr>
        <p:blipFill>
          <a:blip r:embed="rId4"/>
          <a:stretch>
            <a:fillRect/>
          </a:stretch>
        </p:blipFill>
        <p:spPr>
          <a:xfrm>
            <a:off x="985069" y="2982569"/>
            <a:ext cx="3007519" cy="1877738"/>
          </a:xfrm>
          <a:prstGeom prst="rect">
            <a:avLst/>
          </a:prstGeom>
        </p:spPr>
      </p:pic>
      <p:pic>
        <p:nvPicPr>
          <p:cNvPr id="7" name="Picture 6">
            <a:extLst>
              <a:ext uri="{FF2B5EF4-FFF2-40B4-BE49-F238E27FC236}">
                <a16:creationId xmlns:a16="http://schemas.microsoft.com/office/drawing/2014/main" id="{7927ABBA-D425-455E-9D1F-B89663142497}"/>
              </a:ext>
            </a:extLst>
          </p:cNvPr>
          <p:cNvPicPr>
            <a:picLocks noChangeAspect="1"/>
          </p:cNvPicPr>
          <p:nvPr/>
        </p:nvPicPr>
        <p:blipFill>
          <a:blip r:embed="rId5"/>
          <a:stretch>
            <a:fillRect/>
          </a:stretch>
        </p:blipFill>
        <p:spPr>
          <a:xfrm>
            <a:off x="3985518" y="2987600"/>
            <a:ext cx="2850356" cy="1877327"/>
          </a:xfrm>
          <a:prstGeom prst="rect">
            <a:avLst/>
          </a:prstGeom>
        </p:spPr>
      </p:pic>
      <p:sp>
        <p:nvSpPr>
          <p:cNvPr id="8" name="Rectangle 7">
            <a:extLst>
              <a:ext uri="{FF2B5EF4-FFF2-40B4-BE49-F238E27FC236}">
                <a16:creationId xmlns:a16="http://schemas.microsoft.com/office/drawing/2014/main" id="{9AB0BDB2-2DE0-4A12-B0BC-7E528DEA95C6}"/>
              </a:ext>
            </a:extLst>
          </p:cNvPr>
          <p:cNvSpPr/>
          <p:nvPr/>
        </p:nvSpPr>
        <p:spPr>
          <a:xfrm>
            <a:off x="985069" y="1116109"/>
            <a:ext cx="5850805" cy="375792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TextBox 8">
            <a:extLst>
              <a:ext uri="{FF2B5EF4-FFF2-40B4-BE49-F238E27FC236}">
                <a16:creationId xmlns:a16="http://schemas.microsoft.com/office/drawing/2014/main" id="{7C8586C7-7B86-4C58-A3F8-82ACC9BB9A6F}"/>
              </a:ext>
            </a:extLst>
          </p:cNvPr>
          <p:cNvSpPr txBox="1"/>
          <p:nvPr/>
        </p:nvSpPr>
        <p:spPr>
          <a:xfrm>
            <a:off x="7065686" y="1593313"/>
            <a:ext cx="1890577" cy="923330"/>
          </a:xfrm>
          <a:prstGeom prst="rect">
            <a:avLst/>
          </a:prstGeom>
          <a:noFill/>
        </p:spPr>
        <p:txBody>
          <a:bodyPr wrap="square" rtlCol="0">
            <a:spAutoFit/>
          </a:bodyPr>
          <a:lstStyle/>
          <a:p>
            <a:r>
              <a:rPr lang="en-GB" sz="1350" dirty="0"/>
              <a:t>Since the targets are not achieved, a lot of subsidy increase take place</a:t>
            </a:r>
          </a:p>
        </p:txBody>
      </p:sp>
      <p:sp>
        <p:nvSpPr>
          <p:cNvPr id="10" name="TextBox 9">
            <a:extLst>
              <a:ext uri="{FF2B5EF4-FFF2-40B4-BE49-F238E27FC236}">
                <a16:creationId xmlns:a16="http://schemas.microsoft.com/office/drawing/2014/main" id="{36F6F9F0-3DFC-46A0-9870-9289D9FC8AE8}"/>
              </a:ext>
            </a:extLst>
          </p:cNvPr>
          <p:cNvSpPr txBox="1"/>
          <p:nvPr/>
        </p:nvSpPr>
        <p:spPr>
          <a:xfrm>
            <a:off x="7065686" y="3148149"/>
            <a:ext cx="1890577" cy="1546577"/>
          </a:xfrm>
          <a:prstGeom prst="rect">
            <a:avLst/>
          </a:prstGeom>
          <a:noFill/>
        </p:spPr>
        <p:txBody>
          <a:bodyPr wrap="square" rtlCol="0">
            <a:spAutoFit/>
          </a:bodyPr>
          <a:lstStyle/>
          <a:p>
            <a:r>
              <a:rPr lang="en-GB" sz="1350" dirty="0"/>
              <a:t>Only 2020 emission target is missed, therefore the regulator tries reducing the emissions only at the beginning of the model. </a:t>
            </a:r>
          </a:p>
        </p:txBody>
      </p:sp>
    </p:spTree>
    <p:extLst>
      <p:ext uri="{BB962C8B-B14F-4D97-AF65-F5344CB8AC3E}">
        <p14:creationId xmlns:p14="http://schemas.microsoft.com/office/powerpoint/2010/main" val="947717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5BCFF-813C-4BBB-892B-A3D7976E6A00}"/>
              </a:ext>
            </a:extLst>
          </p:cNvPr>
          <p:cNvSpPr>
            <a:spLocks noGrp="1"/>
          </p:cNvSpPr>
          <p:nvPr>
            <p:ph type="title"/>
          </p:nvPr>
        </p:nvSpPr>
        <p:spPr/>
        <p:txBody>
          <a:bodyPr/>
          <a:lstStyle/>
          <a:p>
            <a:r>
              <a:rPr lang="en-GB" dirty="0"/>
              <a:t>Environment</a:t>
            </a:r>
          </a:p>
        </p:txBody>
      </p:sp>
      <p:sp>
        <p:nvSpPr>
          <p:cNvPr id="3" name="Content Placeholder 2">
            <a:extLst>
              <a:ext uri="{FF2B5EF4-FFF2-40B4-BE49-F238E27FC236}">
                <a16:creationId xmlns:a16="http://schemas.microsoft.com/office/drawing/2014/main" id="{DF8016A7-F220-4BE9-A3DC-358CDB686645}"/>
              </a:ext>
            </a:extLst>
          </p:cNvPr>
          <p:cNvSpPr>
            <a:spLocks noGrp="1"/>
          </p:cNvSpPr>
          <p:nvPr>
            <p:ph idx="1"/>
          </p:nvPr>
        </p:nvSpPr>
        <p:spPr>
          <a:xfrm>
            <a:off x="628651" y="1268016"/>
            <a:ext cx="4345064" cy="3263504"/>
          </a:xfrm>
        </p:spPr>
        <p:txBody>
          <a:bodyPr>
            <a:normAutofit/>
          </a:bodyPr>
          <a:lstStyle/>
          <a:p>
            <a:r>
              <a:rPr lang="en-GB" sz="1600" dirty="0"/>
              <a:t>Environment is affecting the investment decision of investors critically, since the wind power is highly dependent on the geographical features.</a:t>
            </a:r>
          </a:p>
          <a:p>
            <a:endParaRPr lang="en-GB" sz="1600" dirty="0"/>
          </a:p>
          <a:p>
            <a:pPr lvl="1"/>
            <a:r>
              <a:rPr lang="en-GB" sz="1400" dirty="0"/>
              <a:t>Each “</a:t>
            </a:r>
            <a:r>
              <a:rPr lang="en-GB" sz="1400" dirty="0" err="1"/>
              <a:t>Bundesland</a:t>
            </a:r>
            <a:r>
              <a:rPr lang="en-GB" sz="1400" dirty="0"/>
              <a:t>” is identified on the map. </a:t>
            </a:r>
          </a:p>
          <a:p>
            <a:pPr lvl="1"/>
            <a:r>
              <a:rPr lang="en-GB" sz="1400" dirty="0"/>
              <a:t>Average wind speed values are included in the model as a spatial attribute.</a:t>
            </a:r>
          </a:p>
        </p:txBody>
      </p:sp>
      <p:pic>
        <p:nvPicPr>
          <p:cNvPr id="5" name="Picture 4">
            <a:extLst>
              <a:ext uri="{FF2B5EF4-FFF2-40B4-BE49-F238E27FC236}">
                <a16:creationId xmlns:a16="http://schemas.microsoft.com/office/drawing/2014/main" id="{FA6CAF66-B16A-4850-813E-3EFB8A75B1B1}"/>
              </a:ext>
            </a:extLst>
          </p:cNvPr>
          <p:cNvPicPr>
            <a:picLocks noChangeAspect="1"/>
          </p:cNvPicPr>
          <p:nvPr/>
        </p:nvPicPr>
        <p:blipFill>
          <a:blip r:embed="rId2"/>
          <a:stretch>
            <a:fillRect/>
          </a:stretch>
        </p:blipFill>
        <p:spPr>
          <a:xfrm>
            <a:off x="5494396" y="323305"/>
            <a:ext cx="3215724" cy="4496889"/>
          </a:xfrm>
          <a:prstGeom prst="rect">
            <a:avLst/>
          </a:prstGeom>
        </p:spPr>
      </p:pic>
    </p:spTree>
    <p:extLst>
      <p:ext uri="{BB962C8B-B14F-4D97-AF65-F5344CB8AC3E}">
        <p14:creationId xmlns:p14="http://schemas.microsoft.com/office/powerpoint/2010/main" val="1303643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60B-2049-46DB-8682-B8BF3CA8E64C}"/>
              </a:ext>
            </a:extLst>
          </p:cNvPr>
          <p:cNvSpPr>
            <a:spLocks noGrp="1"/>
          </p:cNvSpPr>
          <p:nvPr>
            <p:ph type="title"/>
          </p:nvPr>
        </p:nvSpPr>
        <p:spPr/>
        <p:txBody>
          <a:bodyPr/>
          <a:lstStyle/>
          <a:p>
            <a:r>
              <a:rPr lang="en-GB" b="1" dirty="0"/>
              <a:t>Method</a:t>
            </a:r>
          </a:p>
        </p:txBody>
      </p:sp>
      <p:sp>
        <p:nvSpPr>
          <p:cNvPr id="3" name="Content Placeholder 2">
            <a:extLst>
              <a:ext uri="{FF2B5EF4-FFF2-40B4-BE49-F238E27FC236}">
                <a16:creationId xmlns:a16="http://schemas.microsoft.com/office/drawing/2014/main" id="{F500E62A-7BC1-424C-BB24-9D9F69DCC345}"/>
              </a:ext>
            </a:extLst>
          </p:cNvPr>
          <p:cNvSpPr>
            <a:spLocks noGrp="1"/>
          </p:cNvSpPr>
          <p:nvPr>
            <p:ph idx="1"/>
          </p:nvPr>
        </p:nvSpPr>
        <p:spPr>
          <a:xfrm>
            <a:off x="927012" y="1059963"/>
            <a:ext cx="7942558" cy="3877557"/>
          </a:xfrm>
        </p:spPr>
        <p:txBody>
          <a:bodyPr>
            <a:normAutofit fontScale="70000" lnSpcReduction="20000"/>
          </a:bodyPr>
          <a:lstStyle/>
          <a:p>
            <a:r>
              <a:rPr lang="en-GB" dirty="0"/>
              <a:t>Simulation models vs Optimization models</a:t>
            </a:r>
          </a:p>
          <a:p>
            <a:pPr lvl="1"/>
            <a:r>
              <a:rPr lang="en-GB" dirty="0"/>
              <a:t>Simulation tools </a:t>
            </a:r>
            <a:r>
              <a:rPr lang="en-GB" dirty="0">
                <a:sym typeface="Wingdings" panose="05000000000000000000" pitchFamily="2" charset="2"/>
              </a:rPr>
              <a:t> “what happens if …”</a:t>
            </a:r>
          </a:p>
          <a:p>
            <a:pPr lvl="1"/>
            <a:r>
              <a:rPr lang="en-GB" dirty="0"/>
              <a:t>Optimization tools </a:t>
            </a:r>
            <a:r>
              <a:rPr lang="en-GB" dirty="0">
                <a:sym typeface="Wingdings" panose="05000000000000000000" pitchFamily="2" charset="2"/>
              </a:rPr>
              <a:t> “what is …”</a:t>
            </a:r>
          </a:p>
          <a:p>
            <a:pPr lvl="1"/>
            <a:endParaRPr lang="en-GB" dirty="0"/>
          </a:p>
          <a:p>
            <a:pPr lvl="1"/>
            <a:r>
              <a:rPr lang="en-GB" dirty="0"/>
              <a:t>Complexity of non-linear behaviour in optimization models</a:t>
            </a:r>
          </a:p>
          <a:p>
            <a:pPr lvl="1"/>
            <a:r>
              <a:rPr lang="en-GB" dirty="0"/>
              <a:t>Convenience of projecting non-linearity in simulation models</a:t>
            </a:r>
          </a:p>
          <a:p>
            <a:pPr lvl="1"/>
            <a:endParaRPr lang="en-GB" dirty="0"/>
          </a:p>
          <a:p>
            <a:r>
              <a:rPr lang="en-GB" dirty="0"/>
              <a:t>Agent-based models</a:t>
            </a:r>
          </a:p>
          <a:p>
            <a:pPr lvl="1"/>
            <a:r>
              <a:rPr lang="en-GB" dirty="0"/>
              <a:t>Time-tick based processing</a:t>
            </a:r>
          </a:p>
          <a:p>
            <a:pPr lvl="1"/>
            <a:r>
              <a:rPr lang="en-GB" dirty="0"/>
              <a:t>ABM is specialized for:</a:t>
            </a:r>
          </a:p>
          <a:p>
            <a:pPr lvl="2"/>
            <a:r>
              <a:rPr lang="en-GB" dirty="0"/>
              <a:t>Multi-actor structures</a:t>
            </a:r>
          </a:p>
          <a:p>
            <a:pPr lvl="2"/>
            <a:r>
              <a:rPr lang="en-GB" dirty="0"/>
              <a:t>Interaction among the agents</a:t>
            </a:r>
          </a:p>
          <a:p>
            <a:pPr lvl="2"/>
            <a:r>
              <a:rPr lang="en-GB" dirty="0"/>
              <a:t>Autonomous decisions of agents</a:t>
            </a:r>
          </a:p>
        </p:txBody>
      </p:sp>
    </p:spTree>
    <p:extLst>
      <p:ext uri="{BB962C8B-B14F-4D97-AF65-F5344CB8AC3E}">
        <p14:creationId xmlns:p14="http://schemas.microsoft.com/office/powerpoint/2010/main" val="2076054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DE60B-2049-46DB-8682-B8BF3CA8E64C}"/>
              </a:ext>
            </a:extLst>
          </p:cNvPr>
          <p:cNvSpPr>
            <a:spLocks noGrp="1"/>
          </p:cNvSpPr>
          <p:nvPr>
            <p:ph type="title"/>
          </p:nvPr>
        </p:nvSpPr>
        <p:spPr/>
        <p:txBody>
          <a:bodyPr/>
          <a:lstStyle/>
          <a:p>
            <a:r>
              <a:rPr lang="en-GB" b="1" dirty="0"/>
              <a:t>Method</a:t>
            </a:r>
          </a:p>
        </p:txBody>
      </p:sp>
      <p:pic>
        <p:nvPicPr>
          <p:cNvPr id="1030" name="Picture 6" descr="Tool Set on Plank">
            <a:extLst>
              <a:ext uri="{FF2B5EF4-FFF2-40B4-BE49-F238E27FC236}">
                <a16:creationId xmlns:a16="http://schemas.microsoft.com/office/drawing/2014/main" id="{748E1CA7-B7D8-4330-A374-A87A838DF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7012" y="1006746"/>
            <a:ext cx="8216988" cy="41367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312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4" name="직사각형 3">
            <a:extLst>
              <a:ext uri="{FF2B5EF4-FFF2-40B4-BE49-F238E27FC236}">
                <a16:creationId xmlns:a16="http://schemas.microsoft.com/office/drawing/2014/main" id="{096A3D0D-67EF-46EC-B13B-E991D32A0E19}"/>
              </a:ext>
            </a:extLst>
          </p:cNvPr>
          <p:cNvSpPr/>
          <p:nvPr/>
        </p:nvSpPr>
        <p:spPr>
          <a:xfrm>
            <a:off x="2740031" y="1174144"/>
            <a:ext cx="3901001" cy="250002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t" anchorCtr="0"/>
          <a:lstStyle/>
          <a:p>
            <a:pPr algn="ctr"/>
            <a:endParaRPr lang="ko-KR" altLang="en-US" dirty="0">
              <a:solidFill>
                <a:schemeClr val="tx1"/>
              </a:solidFill>
            </a:endParaRPr>
          </a:p>
        </p:txBody>
      </p:sp>
      <p:sp>
        <p:nvSpPr>
          <p:cNvPr id="5" name="직사각형 4">
            <a:extLst>
              <a:ext uri="{FF2B5EF4-FFF2-40B4-BE49-F238E27FC236}">
                <a16:creationId xmlns:a16="http://schemas.microsoft.com/office/drawing/2014/main" id="{FF83ED40-2798-4CF9-AA67-DF2200DA6B9E}"/>
              </a:ext>
            </a:extLst>
          </p:cNvPr>
          <p:cNvSpPr/>
          <p:nvPr/>
        </p:nvSpPr>
        <p:spPr>
          <a:xfrm flipH="1">
            <a:off x="6969446" y="1174143"/>
            <a:ext cx="1987375" cy="2486642"/>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t" anchorCtr="0"/>
          <a:lstStyle/>
          <a:p>
            <a:pPr algn="ctr"/>
            <a:r>
              <a:rPr lang="en-GB" altLang="ko-KR" dirty="0"/>
              <a:t>Industrial Park</a:t>
            </a:r>
          </a:p>
          <a:p>
            <a:pPr algn="ctr"/>
            <a:endParaRPr lang="en-GB" altLang="ko-KR" dirty="0"/>
          </a:p>
          <a:p>
            <a:pPr algn="ctr"/>
            <a:endParaRPr lang="en-GB" altLang="ko-KR" dirty="0"/>
          </a:p>
          <a:p>
            <a:pPr algn="ctr"/>
            <a:endParaRPr lang="en-GB" altLang="ko-KR" dirty="0"/>
          </a:p>
          <a:p>
            <a:pPr algn="ctr"/>
            <a:endParaRPr lang="en-GB" altLang="ko-KR" dirty="0"/>
          </a:p>
          <a:p>
            <a:pPr algn="ctr"/>
            <a:endParaRPr lang="en-GB" altLang="ko-KR" dirty="0"/>
          </a:p>
          <a:p>
            <a:pPr algn="ctr"/>
            <a:r>
              <a:rPr lang="en-GB" altLang="ko-KR" dirty="0"/>
              <a:t>……</a:t>
            </a:r>
            <a:endParaRPr lang="ko-KR" altLang="en-US" dirty="0"/>
          </a:p>
        </p:txBody>
      </p:sp>
      <p:sp>
        <p:nvSpPr>
          <p:cNvPr id="6" name="직사각형 5">
            <a:extLst>
              <a:ext uri="{FF2B5EF4-FFF2-40B4-BE49-F238E27FC236}">
                <a16:creationId xmlns:a16="http://schemas.microsoft.com/office/drawing/2014/main" id="{D779DE34-32CC-4926-BE54-C0C856945C5C}"/>
              </a:ext>
            </a:extLst>
          </p:cNvPr>
          <p:cNvSpPr/>
          <p:nvPr/>
        </p:nvSpPr>
        <p:spPr>
          <a:xfrm flipH="1">
            <a:off x="2740031" y="4081206"/>
            <a:ext cx="1802486" cy="60822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ltLang="ko-KR" dirty="0"/>
              <a:t>Technology</a:t>
            </a:r>
            <a:endParaRPr lang="ko-KR" altLang="en-US" dirty="0"/>
          </a:p>
        </p:txBody>
      </p:sp>
      <p:sp>
        <p:nvSpPr>
          <p:cNvPr id="10" name="직사각형 9">
            <a:extLst>
              <a:ext uri="{FF2B5EF4-FFF2-40B4-BE49-F238E27FC236}">
                <a16:creationId xmlns:a16="http://schemas.microsoft.com/office/drawing/2014/main" id="{BCB28E82-EEE6-4655-9B09-9F4F5E09701E}"/>
              </a:ext>
            </a:extLst>
          </p:cNvPr>
          <p:cNvSpPr/>
          <p:nvPr/>
        </p:nvSpPr>
        <p:spPr>
          <a:xfrm flipH="1">
            <a:off x="2859129" y="1711019"/>
            <a:ext cx="1802486" cy="608228"/>
          </a:xfrm>
          <a:prstGeom prst="rect">
            <a:avLst/>
          </a:prstGeom>
          <a:solidFill>
            <a:schemeClr val="bg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ltLang="ko-KR" dirty="0"/>
              <a:t>Regulator</a:t>
            </a:r>
            <a:endParaRPr lang="ko-KR" altLang="en-US" dirty="0"/>
          </a:p>
        </p:txBody>
      </p:sp>
      <p:sp>
        <p:nvSpPr>
          <p:cNvPr id="11" name="직사각형 10">
            <a:extLst>
              <a:ext uri="{FF2B5EF4-FFF2-40B4-BE49-F238E27FC236}">
                <a16:creationId xmlns:a16="http://schemas.microsoft.com/office/drawing/2014/main" id="{8CC4A413-F379-401B-82CA-AB4815589DCB}"/>
              </a:ext>
            </a:extLst>
          </p:cNvPr>
          <p:cNvSpPr/>
          <p:nvPr/>
        </p:nvSpPr>
        <p:spPr>
          <a:xfrm flipH="1">
            <a:off x="4674770" y="2411554"/>
            <a:ext cx="1802486" cy="608228"/>
          </a:xfrm>
          <a:prstGeom prst="rect">
            <a:avLst/>
          </a:prstGeom>
          <a:solidFill>
            <a:schemeClr val="bg1"/>
          </a:solid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ltLang="ko-KR" dirty="0"/>
              <a:t>Investor</a:t>
            </a:r>
            <a:endParaRPr lang="ko-KR" altLang="en-US" dirty="0"/>
          </a:p>
        </p:txBody>
      </p:sp>
      <p:cxnSp>
        <p:nvCxnSpPr>
          <p:cNvPr id="12" name="연결선: 구부러짐 12">
            <a:extLst>
              <a:ext uri="{FF2B5EF4-FFF2-40B4-BE49-F238E27FC236}">
                <a16:creationId xmlns:a16="http://schemas.microsoft.com/office/drawing/2014/main" id="{18CF1A01-34DD-4AF7-8E77-30763880968B}"/>
              </a:ext>
            </a:extLst>
          </p:cNvPr>
          <p:cNvCxnSpPr>
            <a:cxnSpLocks/>
            <a:stCxn id="10" idx="2"/>
            <a:endCxn id="11" idx="3"/>
          </p:cNvCxnSpPr>
          <p:nvPr/>
        </p:nvCxnSpPr>
        <p:spPr>
          <a:xfrm rot="16200000" flipH="1">
            <a:off x="4019361" y="2060258"/>
            <a:ext cx="396421" cy="914398"/>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연결선: 구부러짐 14">
            <a:extLst>
              <a:ext uri="{FF2B5EF4-FFF2-40B4-BE49-F238E27FC236}">
                <a16:creationId xmlns:a16="http://schemas.microsoft.com/office/drawing/2014/main" id="{F828A9C3-AE31-466D-B35F-7E8143FAE0B4}"/>
              </a:ext>
            </a:extLst>
          </p:cNvPr>
          <p:cNvCxnSpPr>
            <a:cxnSpLocks/>
            <a:stCxn id="11" idx="0"/>
            <a:endCxn id="10" idx="1"/>
          </p:cNvCxnSpPr>
          <p:nvPr/>
        </p:nvCxnSpPr>
        <p:spPr>
          <a:xfrm rot="16200000" flipV="1">
            <a:off x="4920604" y="1756145"/>
            <a:ext cx="396421" cy="914398"/>
          </a:xfrm>
          <a:prstGeom prst="curvedConnector2">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직선 화살표 연결선 23">
            <a:extLst>
              <a:ext uri="{FF2B5EF4-FFF2-40B4-BE49-F238E27FC236}">
                <a16:creationId xmlns:a16="http://schemas.microsoft.com/office/drawing/2014/main" id="{C31189EF-FA92-4CDA-8EDD-0C0A62A5B961}"/>
              </a:ext>
            </a:extLst>
          </p:cNvPr>
          <p:cNvCxnSpPr/>
          <p:nvPr/>
        </p:nvCxnSpPr>
        <p:spPr>
          <a:xfrm flipV="1">
            <a:off x="3632321" y="3674165"/>
            <a:ext cx="0" cy="407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2" descr="Image result for wind turbine icon">
            <a:extLst>
              <a:ext uri="{FF2B5EF4-FFF2-40B4-BE49-F238E27FC236}">
                <a16:creationId xmlns:a16="http://schemas.microsoft.com/office/drawing/2014/main" id="{E256D889-0582-43F2-BB40-81319B64CB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556" y="1570279"/>
            <a:ext cx="657020" cy="6570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ind turbine icon">
            <a:extLst>
              <a:ext uri="{FF2B5EF4-FFF2-40B4-BE49-F238E27FC236}">
                <a16:creationId xmlns:a16="http://schemas.microsoft.com/office/drawing/2014/main" id="{74930F22-3CFA-41D9-AD5A-EC23495D1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4576" y="1570279"/>
            <a:ext cx="657020" cy="65702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wind turbine icon">
            <a:extLst>
              <a:ext uri="{FF2B5EF4-FFF2-40B4-BE49-F238E27FC236}">
                <a16:creationId xmlns:a16="http://schemas.microsoft.com/office/drawing/2014/main" id="{7144D203-5169-492A-8E70-B78382AF08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4807" y="1570279"/>
            <a:ext cx="657020" cy="65702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wind turbine icon">
            <a:extLst>
              <a:ext uri="{FF2B5EF4-FFF2-40B4-BE49-F238E27FC236}">
                <a16:creationId xmlns:a16="http://schemas.microsoft.com/office/drawing/2014/main" id="{0EB71E25-1205-4EEF-8E76-431ACEE5C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7556" y="2517357"/>
            <a:ext cx="657020" cy="657020"/>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2093CC40-717B-44A0-811F-435C257BB985}"/>
              </a:ext>
            </a:extLst>
          </p:cNvPr>
          <p:cNvCxnSpPr>
            <a:cxnSpLocks/>
            <a:stCxn id="11" idx="1"/>
          </p:cNvCxnSpPr>
          <p:nvPr/>
        </p:nvCxnSpPr>
        <p:spPr>
          <a:xfrm>
            <a:off x="6477256" y="2715668"/>
            <a:ext cx="492190" cy="0"/>
          </a:xfrm>
          <a:prstGeom prst="straightConnector1">
            <a:avLst/>
          </a:prstGeom>
          <a:ln>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
        <p:nvSpPr>
          <p:cNvPr id="24" name="직사각형 5">
            <a:extLst>
              <a:ext uri="{FF2B5EF4-FFF2-40B4-BE49-F238E27FC236}">
                <a16:creationId xmlns:a16="http://schemas.microsoft.com/office/drawing/2014/main" id="{8D1241CF-D386-4AE7-A93B-AB7E6432ABD6}"/>
              </a:ext>
            </a:extLst>
          </p:cNvPr>
          <p:cNvSpPr/>
          <p:nvPr/>
        </p:nvSpPr>
        <p:spPr>
          <a:xfrm flipH="1">
            <a:off x="4838546" y="4081206"/>
            <a:ext cx="1802486" cy="608228"/>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ko-KR" dirty="0"/>
              <a:t>Geographic </a:t>
            </a:r>
            <a:r>
              <a:rPr lang="en-GB" altLang="ko-KR" dirty="0"/>
              <a:t>Condition</a:t>
            </a:r>
            <a:endParaRPr lang="ko-KR" altLang="en-US" dirty="0"/>
          </a:p>
        </p:txBody>
      </p:sp>
      <p:cxnSp>
        <p:nvCxnSpPr>
          <p:cNvPr id="25" name="직선 화살표 연결선 23">
            <a:extLst>
              <a:ext uri="{FF2B5EF4-FFF2-40B4-BE49-F238E27FC236}">
                <a16:creationId xmlns:a16="http://schemas.microsoft.com/office/drawing/2014/main" id="{0BF13023-2B59-48EB-9FA1-DC4E5B3F3B63}"/>
              </a:ext>
            </a:extLst>
          </p:cNvPr>
          <p:cNvCxnSpPr/>
          <p:nvPr/>
        </p:nvCxnSpPr>
        <p:spPr>
          <a:xfrm flipV="1">
            <a:off x="5730836" y="3674165"/>
            <a:ext cx="0" cy="4070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8" name="직사각형 5">
            <a:extLst>
              <a:ext uri="{FF2B5EF4-FFF2-40B4-BE49-F238E27FC236}">
                <a16:creationId xmlns:a16="http://schemas.microsoft.com/office/drawing/2014/main" id="{DB41B70C-94E0-4804-AE0C-733119979DBC}"/>
              </a:ext>
            </a:extLst>
          </p:cNvPr>
          <p:cNvSpPr/>
          <p:nvPr/>
        </p:nvSpPr>
        <p:spPr>
          <a:xfrm flipH="1">
            <a:off x="986767" y="2048337"/>
            <a:ext cx="1376492" cy="751636"/>
          </a:xfrm>
          <a:prstGeom prst="rect">
            <a:avLst/>
          </a:prstGeom>
          <a:noFill/>
          <a:ln>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GB" altLang="ko-KR" dirty="0"/>
              <a:t>Market</a:t>
            </a:r>
            <a:endParaRPr lang="ko-KR" altLang="en-US" dirty="0"/>
          </a:p>
        </p:txBody>
      </p:sp>
      <p:cxnSp>
        <p:nvCxnSpPr>
          <p:cNvPr id="30" name="직선 화살표 연결선 23">
            <a:extLst>
              <a:ext uri="{FF2B5EF4-FFF2-40B4-BE49-F238E27FC236}">
                <a16:creationId xmlns:a16="http://schemas.microsoft.com/office/drawing/2014/main" id="{B405F2B8-5330-4238-B4CC-1EA4F3D6D82D}"/>
              </a:ext>
            </a:extLst>
          </p:cNvPr>
          <p:cNvCxnSpPr>
            <a:cxnSpLocks/>
            <a:stCxn id="28" idx="1"/>
            <a:endCxn id="4" idx="1"/>
          </p:cNvCxnSpPr>
          <p:nvPr/>
        </p:nvCxnSpPr>
        <p:spPr>
          <a:xfrm>
            <a:off x="2363259" y="2424155"/>
            <a:ext cx="376772"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5" name="Title 1">
            <a:extLst>
              <a:ext uri="{FF2B5EF4-FFF2-40B4-BE49-F238E27FC236}">
                <a16:creationId xmlns:a16="http://schemas.microsoft.com/office/drawing/2014/main" id="{6C0B8D33-F573-423F-97EC-F8F1EA9FC2B3}"/>
              </a:ext>
            </a:extLst>
          </p:cNvPr>
          <p:cNvSpPr txBox="1">
            <a:spLocks/>
          </p:cNvSpPr>
          <p:nvPr/>
        </p:nvSpPr>
        <p:spPr>
          <a:xfrm>
            <a:off x="922564" y="254383"/>
            <a:ext cx="7886700" cy="994172"/>
          </a:xfrm>
          <a:prstGeom prst="rect">
            <a:avLst/>
          </a:prstGeom>
        </p:spPr>
        <p:txBody>
          <a:bodyPr/>
          <a:lstStyle>
            <a:lvl1pPr algn="l" defTabSz="457200" rtl="0" eaLnBrk="1" latinLnBrk="0" hangingPunct="1">
              <a:spcBef>
                <a:spcPct val="0"/>
              </a:spcBef>
              <a:buNone/>
              <a:defRPr sz="3600" kern="1200">
                <a:solidFill>
                  <a:srgbClr val="00A6D6"/>
                </a:solidFill>
                <a:latin typeface="Arial"/>
                <a:ea typeface="+mj-ea"/>
                <a:cs typeface="Arial"/>
              </a:defRPr>
            </a:lvl1pPr>
          </a:lstStyle>
          <a:p>
            <a:r>
              <a:rPr lang="en-GB" b="1" dirty="0">
                <a:latin typeface="Montserrat" panose="00000500000000000000" pitchFamily="2" charset="0"/>
              </a:rPr>
              <a:t>System Boundaries</a:t>
            </a:r>
          </a:p>
        </p:txBody>
      </p:sp>
    </p:spTree>
    <p:extLst>
      <p:ext uri="{BB962C8B-B14F-4D97-AF65-F5344CB8AC3E}">
        <p14:creationId xmlns:p14="http://schemas.microsoft.com/office/powerpoint/2010/main" val="2780449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7" name="Group 96">
            <a:extLst>
              <a:ext uri="{FF2B5EF4-FFF2-40B4-BE49-F238E27FC236}">
                <a16:creationId xmlns:a16="http://schemas.microsoft.com/office/drawing/2014/main" id="{D16680AE-1567-4FDA-BCD2-B5C26C14C5F8}"/>
              </a:ext>
            </a:extLst>
          </p:cNvPr>
          <p:cNvGrpSpPr/>
          <p:nvPr/>
        </p:nvGrpSpPr>
        <p:grpSpPr>
          <a:xfrm>
            <a:off x="1272233" y="1143247"/>
            <a:ext cx="6694792" cy="3998026"/>
            <a:chOff x="1890390" y="872416"/>
            <a:chExt cx="6694792" cy="3998026"/>
          </a:xfrm>
        </p:grpSpPr>
        <p:grpSp>
          <p:nvGrpSpPr>
            <p:cNvPr id="96" name="Group 95">
              <a:extLst>
                <a:ext uri="{FF2B5EF4-FFF2-40B4-BE49-F238E27FC236}">
                  <a16:creationId xmlns:a16="http://schemas.microsoft.com/office/drawing/2014/main" id="{F88D6CD1-3B85-4DC4-AD38-6EEC2E9E2655}"/>
                </a:ext>
              </a:extLst>
            </p:cNvPr>
            <p:cNvGrpSpPr/>
            <p:nvPr/>
          </p:nvGrpSpPr>
          <p:grpSpPr>
            <a:xfrm>
              <a:off x="1890390" y="872416"/>
              <a:ext cx="6694792" cy="3998026"/>
              <a:chOff x="1890390" y="872416"/>
              <a:chExt cx="6694792" cy="3998026"/>
            </a:xfrm>
          </p:grpSpPr>
          <p:sp>
            <p:nvSpPr>
              <p:cNvPr id="4" name="Arrow: Circular 3">
                <a:extLst>
                  <a:ext uri="{FF2B5EF4-FFF2-40B4-BE49-F238E27FC236}">
                    <a16:creationId xmlns:a16="http://schemas.microsoft.com/office/drawing/2014/main" id="{DCC9AE58-9A79-4701-923C-D657EA3F36AF}"/>
                  </a:ext>
                </a:extLst>
              </p:cNvPr>
              <p:cNvSpPr/>
              <p:nvPr/>
            </p:nvSpPr>
            <p:spPr>
              <a:xfrm>
                <a:off x="4123055" y="2439573"/>
                <a:ext cx="1150624" cy="1174972"/>
              </a:xfrm>
              <a:prstGeom prst="circularArrow">
                <a:avLst>
                  <a:gd name="adj1" fmla="val 12500"/>
                  <a:gd name="adj2" fmla="val 1142319"/>
                  <a:gd name="adj3" fmla="val 20457681"/>
                  <a:gd name="adj4" fmla="val 1808807"/>
                  <a:gd name="adj5" fmla="val 12500"/>
                </a:avLst>
              </a:prstGeom>
              <a:solidFill>
                <a:srgbClr val="00B0F0"/>
              </a:solidFill>
              <a:ln>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sp>
            <p:nvSpPr>
              <p:cNvPr id="33" name="TextBox 32">
                <a:extLst>
                  <a:ext uri="{FF2B5EF4-FFF2-40B4-BE49-F238E27FC236}">
                    <a16:creationId xmlns:a16="http://schemas.microsoft.com/office/drawing/2014/main" id="{2A89153B-BB89-45AE-9A6B-1E367EFA0DF5}"/>
                  </a:ext>
                </a:extLst>
              </p:cNvPr>
              <p:cNvSpPr txBox="1"/>
              <p:nvPr/>
            </p:nvSpPr>
            <p:spPr>
              <a:xfrm>
                <a:off x="3939889" y="872416"/>
                <a:ext cx="2232665" cy="715581"/>
              </a:xfrm>
              <a:prstGeom prst="rect">
                <a:avLst/>
              </a:prstGeom>
              <a:noFill/>
            </p:spPr>
            <p:txBody>
              <a:bodyPr wrap="square" rtlCol="0">
                <a:spAutoFit/>
              </a:bodyPr>
              <a:lstStyle/>
              <a:p>
                <a:pPr algn="ctr"/>
                <a:r>
                  <a:rPr lang="en-GB" sz="1350" b="1" dirty="0"/>
                  <a:t>Regulator</a:t>
                </a:r>
              </a:p>
              <a:p>
                <a:pPr algn="ctr"/>
                <a:r>
                  <a:rPr lang="en-GB" sz="1350" dirty="0"/>
                  <a:t>observe carbon emission in the system</a:t>
                </a:r>
              </a:p>
            </p:txBody>
          </p:sp>
          <p:sp>
            <p:nvSpPr>
              <p:cNvPr id="34" name="TextBox 33">
                <a:extLst>
                  <a:ext uri="{FF2B5EF4-FFF2-40B4-BE49-F238E27FC236}">
                    <a16:creationId xmlns:a16="http://schemas.microsoft.com/office/drawing/2014/main" id="{24B6AC31-8AA4-472D-BEB2-82C94CCC6E02}"/>
                  </a:ext>
                </a:extLst>
              </p:cNvPr>
              <p:cNvSpPr txBox="1"/>
              <p:nvPr/>
            </p:nvSpPr>
            <p:spPr>
              <a:xfrm>
                <a:off x="6352517" y="1803191"/>
                <a:ext cx="2232665" cy="715581"/>
              </a:xfrm>
              <a:prstGeom prst="rect">
                <a:avLst/>
              </a:prstGeom>
              <a:noFill/>
            </p:spPr>
            <p:txBody>
              <a:bodyPr wrap="square" rtlCol="0">
                <a:spAutoFit/>
              </a:bodyPr>
              <a:lstStyle/>
              <a:p>
                <a:pPr algn="ctr"/>
                <a:r>
                  <a:rPr lang="en-GB" sz="1350" b="1" dirty="0"/>
                  <a:t>Regulator</a:t>
                </a:r>
              </a:p>
              <a:p>
                <a:pPr algn="ctr"/>
                <a:r>
                  <a:rPr lang="en-GB" sz="1350" dirty="0"/>
                  <a:t>check the ability to satisfy the target</a:t>
                </a:r>
              </a:p>
            </p:txBody>
          </p:sp>
          <p:sp>
            <p:nvSpPr>
              <p:cNvPr id="35" name="TextBox 34">
                <a:extLst>
                  <a:ext uri="{FF2B5EF4-FFF2-40B4-BE49-F238E27FC236}">
                    <a16:creationId xmlns:a16="http://schemas.microsoft.com/office/drawing/2014/main" id="{C0EC1DC3-D9C9-47F7-87D1-F9D646588E39}"/>
                  </a:ext>
                </a:extLst>
              </p:cNvPr>
              <p:cNvSpPr txBox="1"/>
              <p:nvPr/>
            </p:nvSpPr>
            <p:spPr>
              <a:xfrm>
                <a:off x="6352516" y="3105984"/>
                <a:ext cx="2232665" cy="715581"/>
              </a:xfrm>
              <a:prstGeom prst="rect">
                <a:avLst/>
              </a:prstGeom>
              <a:noFill/>
            </p:spPr>
            <p:txBody>
              <a:bodyPr wrap="square" rtlCol="0">
                <a:spAutoFit/>
              </a:bodyPr>
              <a:lstStyle/>
              <a:p>
                <a:pPr algn="ctr"/>
                <a:r>
                  <a:rPr lang="en-GB" sz="1350" b="1" dirty="0"/>
                  <a:t>Regulator</a:t>
                </a:r>
              </a:p>
              <a:p>
                <a:pPr algn="ctr"/>
                <a:r>
                  <a:rPr lang="en-GB" sz="1350" dirty="0"/>
                  <a:t>change the EEG subsidy respectively</a:t>
                </a:r>
              </a:p>
            </p:txBody>
          </p:sp>
          <p:cxnSp>
            <p:nvCxnSpPr>
              <p:cNvPr id="36" name="Connector: Curved 35">
                <a:extLst>
                  <a:ext uri="{FF2B5EF4-FFF2-40B4-BE49-F238E27FC236}">
                    <a16:creationId xmlns:a16="http://schemas.microsoft.com/office/drawing/2014/main" id="{2FAD5C4C-21C9-46B4-BB25-9EBF45D847E1}"/>
                  </a:ext>
                </a:extLst>
              </p:cNvPr>
              <p:cNvCxnSpPr>
                <a:cxnSpLocks/>
                <a:stCxn id="33" idx="3"/>
                <a:endCxn id="34" idx="0"/>
              </p:cNvCxnSpPr>
              <p:nvPr/>
            </p:nvCxnSpPr>
            <p:spPr>
              <a:xfrm>
                <a:off x="6172554" y="1230207"/>
                <a:ext cx="1296296" cy="572984"/>
              </a:xfrm>
              <a:prstGeom prst="curvedConnector2">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6C2FFE9-28FE-4135-BF96-B082CB75F92C}"/>
                  </a:ext>
                </a:extLst>
              </p:cNvPr>
              <p:cNvCxnSpPr>
                <a:stCxn id="34" idx="2"/>
                <a:endCxn id="35" idx="0"/>
              </p:cNvCxnSpPr>
              <p:nvPr/>
            </p:nvCxnSpPr>
            <p:spPr>
              <a:xfrm flipH="1">
                <a:off x="7468849" y="2518772"/>
                <a:ext cx="1" cy="587212"/>
              </a:xfrm>
              <a:prstGeom prst="straightConnector1">
                <a:avLst/>
              </a:prstGeom>
              <a:ln w="57150">
                <a:solidFill>
                  <a:schemeClr val="accent4"/>
                </a:solidFill>
                <a:tailEnd type="triangle"/>
              </a:ln>
            </p:spPr>
            <p:style>
              <a:lnRef idx="1">
                <a:schemeClr val="accent6"/>
              </a:lnRef>
              <a:fillRef idx="0">
                <a:schemeClr val="accent6"/>
              </a:fillRef>
              <a:effectRef idx="0">
                <a:schemeClr val="accent6"/>
              </a:effectRef>
              <a:fontRef idx="minor">
                <a:schemeClr val="tx1"/>
              </a:fontRef>
            </p:style>
          </p:cxnSp>
          <p:sp>
            <p:nvSpPr>
              <p:cNvPr id="48" name="TextBox 47">
                <a:extLst>
                  <a:ext uri="{FF2B5EF4-FFF2-40B4-BE49-F238E27FC236}">
                    <a16:creationId xmlns:a16="http://schemas.microsoft.com/office/drawing/2014/main" id="{25591E4C-7D75-471D-972B-4011078C32F0}"/>
                  </a:ext>
                </a:extLst>
              </p:cNvPr>
              <p:cNvSpPr txBox="1"/>
              <p:nvPr/>
            </p:nvSpPr>
            <p:spPr>
              <a:xfrm>
                <a:off x="3455667" y="3947112"/>
                <a:ext cx="2340625" cy="923330"/>
              </a:xfrm>
              <a:prstGeom prst="rect">
                <a:avLst/>
              </a:prstGeom>
              <a:noFill/>
            </p:spPr>
            <p:txBody>
              <a:bodyPr wrap="square" rtlCol="0">
                <a:spAutoFit/>
              </a:bodyPr>
              <a:lstStyle/>
              <a:p>
                <a:pPr algn="ctr"/>
                <a:r>
                  <a:rPr lang="en-GB" sz="1350" b="1" dirty="0"/>
                  <a:t>Investor</a:t>
                </a:r>
              </a:p>
              <a:p>
                <a:pPr algn="ctr"/>
                <a:r>
                  <a:rPr lang="en-GB" sz="1350" dirty="0"/>
                  <a:t>calculate ROI based on EEG subsidy and the peer effect</a:t>
                </a:r>
              </a:p>
            </p:txBody>
          </p:sp>
          <p:cxnSp>
            <p:nvCxnSpPr>
              <p:cNvPr id="49" name="Connector: Curved 48">
                <a:extLst>
                  <a:ext uri="{FF2B5EF4-FFF2-40B4-BE49-F238E27FC236}">
                    <a16:creationId xmlns:a16="http://schemas.microsoft.com/office/drawing/2014/main" id="{470B975F-E18E-4B37-9121-F039508C9E60}"/>
                  </a:ext>
                </a:extLst>
              </p:cNvPr>
              <p:cNvCxnSpPr>
                <a:cxnSpLocks/>
                <a:stCxn id="35" idx="2"/>
                <a:endCxn id="48" idx="3"/>
              </p:cNvCxnSpPr>
              <p:nvPr/>
            </p:nvCxnSpPr>
            <p:spPr>
              <a:xfrm rot="5400000">
                <a:off x="6338965" y="3278893"/>
                <a:ext cx="587212" cy="1672557"/>
              </a:xfrm>
              <a:prstGeom prst="curvedConnector2">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C7837FA6-0193-4470-A77B-1F440AD02182}"/>
                  </a:ext>
                </a:extLst>
              </p:cNvPr>
              <p:cNvSpPr txBox="1"/>
              <p:nvPr/>
            </p:nvSpPr>
            <p:spPr>
              <a:xfrm>
                <a:off x="1890390" y="3250709"/>
                <a:ext cx="2232665" cy="923330"/>
              </a:xfrm>
              <a:prstGeom prst="rect">
                <a:avLst/>
              </a:prstGeom>
              <a:noFill/>
            </p:spPr>
            <p:txBody>
              <a:bodyPr wrap="square" rtlCol="0">
                <a:spAutoFit/>
              </a:bodyPr>
              <a:lstStyle/>
              <a:p>
                <a:pPr algn="ctr"/>
                <a:r>
                  <a:rPr lang="en-GB" sz="1350" b="1" dirty="0"/>
                  <a:t>Investor</a:t>
                </a:r>
              </a:p>
              <a:p>
                <a:pPr algn="ctr"/>
                <a:r>
                  <a:rPr lang="en-GB" sz="1350" dirty="0"/>
                  <a:t>add wind</a:t>
                </a:r>
                <a:r>
                  <a:rPr lang="en-US" sz="1350" dirty="0"/>
                  <a:t>-</a:t>
                </a:r>
                <a:r>
                  <a:rPr lang="en-GB" sz="1350" dirty="0"/>
                  <a:t>park and storage if ROI is above individual threshold</a:t>
                </a:r>
              </a:p>
            </p:txBody>
          </p:sp>
          <p:sp>
            <p:nvSpPr>
              <p:cNvPr id="54" name="TextBox 53">
                <a:extLst>
                  <a:ext uri="{FF2B5EF4-FFF2-40B4-BE49-F238E27FC236}">
                    <a16:creationId xmlns:a16="http://schemas.microsoft.com/office/drawing/2014/main" id="{DA62ADCC-C16A-409B-8011-8587A52BD37B}"/>
                  </a:ext>
                </a:extLst>
              </p:cNvPr>
              <p:cNvSpPr txBox="1"/>
              <p:nvPr/>
            </p:nvSpPr>
            <p:spPr>
              <a:xfrm>
                <a:off x="1893592" y="1803191"/>
                <a:ext cx="2232665" cy="923330"/>
              </a:xfrm>
              <a:prstGeom prst="rect">
                <a:avLst/>
              </a:prstGeom>
              <a:noFill/>
            </p:spPr>
            <p:txBody>
              <a:bodyPr wrap="square" rtlCol="0">
                <a:spAutoFit/>
              </a:bodyPr>
              <a:lstStyle/>
              <a:p>
                <a:pPr algn="ctr"/>
                <a:r>
                  <a:rPr lang="en-GB" sz="1350" b="1" dirty="0"/>
                  <a:t>Investor</a:t>
                </a:r>
              </a:p>
              <a:p>
                <a:pPr algn="ctr"/>
                <a:r>
                  <a:rPr lang="en-GB" sz="1350" dirty="0"/>
                  <a:t>buy electricity from grid if needed and thereby emit carbon</a:t>
                </a:r>
              </a:p>
            </p:txBody>
          </p:sp>
          <p:cxnSp>
            <p:nvCxnSpPr>
              <p:cNvPr id="55" name="Connector: Curved 54">
                <a:extLst>
                  <a:ext uri="{FF2B5EF4-FFF2-40B4-BE49-F238E27FC236}">
                    <a16:creationId xmlns:a16="http://schemas.microsoft.com/office/drawing/2014/main" id="{F1231A44-AF4C-4BB0-9F3C-B921326DA5C9}"/>
                  </a:ext>
                </a:extLst>
              </p:cNvPr>
              <p:cNvCxnSpPr>
                <a:cxnSpLocks/>
                <a:stCxn id="48" idx="1"/>
                <a:endCxn id="53" idx="2"/>
              </p:cNvCxnSpPr>
              <p:nvPr/>
            </p:nvCxnSpPr>
            <p:spPr>
              <a:xfrm rot="10800000">
                <a:off x="3006723" y="4174039"/>
                <a:ext cx="448944" cy="234738"/>
              </a:xfrm>
              <a:prstGeom prst="curvedConnector2">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58C7A41B-4471-47E9-AB83-8CCB4ED4F7D5}"/>
                  </a:ext>
                </a:extLst>
              </p:cNvPr>
              <p:cNvCxnSpPr>
                <a:cxnSpLocks/>
                <a:stCxn id="53" idx="0"/>
                <a:endCxn id="54" idx="2"/>
              </p:cNvCxnSpPr>
              <p:nvPr/>
            </p:nvCxnSpPr>
            <p:spPr>
              <a:xfrm flipV="1">
                <a:off x="3006723" y="2726521"/>
                <a:ext cx="3202" cy="524188"/>
              </a:xfrm>
              <a:prstGeom prst="straightConnector1">
                <a:avLst/>
              </a:prstGeom>
              <a:ln w="57150">
                <a:solidFill>
                  <a:schemeClr val="tx2"/>
                </a:solidFill>
                <a:tailEnd type="triangle"/>
              </a:ln>
            </p:spPr>
            <p:style>
              <a:lnRef idx="1">
                <a:schemeClr val="accent6"/>
              </a:lnRef>
              <a:fillRef idx="0">
                <a:schemeClr val="accent6"/>
              </a:fillRef>
              <a:effectRef idx="0">
                <a:schemeClr val="accent6"/>
              </a:effectRef>
              <a:fontRef idx="minor">
                <a:schemeClr val="tx1"/>
              </a:fontRef>
            </p:style>
          </p:cxnSp>
          <p:cxnSp>
            <p:nvCxnSpPr>
              <p:cNvPr id="62" name="Connector: Curved 61">
                <a:extLst>
                  <a:ext uri="{FF2B5EF4-FFF2-40B4-BE49-F238E27FC236}">
                    <a16:creationId xmlns:a16="http://schemas.microsoft.com/office/drawing/2014/main" id="{8A379FBB-ECDB-4691-8A78-DEF63407DC14}"/>
                  </a:ext>
                </a:extLst>
              </p:cNvPr>
              <p:cNvCxnSpPr>
                <a:cxnSpLocks/>
                <a:stCxn id="54" idx="0"/>
                <a:endCxn id="33" idx="1"/>
              </p:cNvCxnSpPr>
              <p:nvPr/>
            </p:nvCxnSpPr>
            <p:spPr>
              <a:xfrm rot="5400000" flipH="1" flipV="1">
                <a:off x="3188415" y="1051717"/>
                <a:ext cx="572984" cy="929964"/>
              </a:xfrm>
              <a:prstGeom prst="curvedConnector2">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7" name="Connector: Curved 86">
              <a:extLst>
                <a:ext uri="{FF2B5EF4-FFF2-40B4-BE49-F238E27FC236}">
                  <a16:creationId xmlns:a16="http://schemas.microsoft.com/office/drawing/2014/main" id="{2549D8CC-985D-42E2-9BC7-9626D4F56B54}"/>
                </a:ext>
              </a:extLst>
            </p:cNvPr>
            <p:cNvCxnSpPr>
              <a:cxnSpLocks/>
              <a:stCxn id="54" idx="0"/>
              <a:endCxn id="48" idx="3"/>
            </p:cNvCxnSpPr>
            <p:nvPr/>
          </p:nvCxnSpPr>
          <p:spPr>
            <a:xfrm rot="16200000" flipH="1">
              <a:off x="3100315" y="1712801"/>
              <a:ext cx="2605586" cy="2786367"/>
            </a:xfrm>
            <a:prstGeom prst="curvedConnector4">
              <a:avLst>
                <a:gd name="adj1" fmla="val -3086"/>
                <a:gd name="adj2" fmla="val 10707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8" name="Straight Arrow Connector 97">
            <a:extLst>
              <a:ext uri="{FF2B5EF4-FFF2-40B4-BE49-F238E27FC236}">
                <a16:creationId xmlns:a16="http://schemas.microsoft.com/office/drawing/2014/main" id="{12AF9E15-C6EC-46A6-8C20-D8104CDAA57C}"/>
              </a:ext>
            </a:extLst>
          </p:cNvPr>
          <p:cNvCxnSpPr>
            <a:cxnSpLocks/>
          </p:cNvCxnSpPr>
          <p:nvPr/>
        </p:nvCxnSpPr>
        <p:spPr>
          <a:xfrm>
            <a:off x="7967025" y="4562239"/>
            <a:ext cx="1132525" cy="0"/>
          </a:xfrm>
          <a:prstGeom prst="straightConnector1">
            <a:avLst/>
          </a:prstGeom>
          <a:ln w="57150">
            <a:solidFill>
              <a:schemeClr val="tx2"/>
            </a:solidFill>
            <a:tailEnd type="triangle"/>
          </a:ln>
        </p:spPr>
        <p:style>
          <a:lnRef idx="1">
            <a:schemeClr val="accent6"/>
          </a:lnRef>
          <a:fillRef idx="0">
            <a:schemeClr val="accent6"/>
          </a:fillRef>
          <a:effectRef idx="0">
            <a:schemeClr val="accent6"/>
          </a:effectRef>
          <a:fontRef idx="minor">
            <a:schemeClr val="tx1"/>
          </a:fontRef>
        </p:style>
      </p:cxnSp>
      <p:sp>
        <p:nvSpPr>
          <p:cNvPr id="101" name="TextBox 100">
            <a:extLst>
              <a:ext uri="{FF2B5EF4-FFF2-40B4-BE49-F238E27FC236}">
                <a16:creationId xmlns:a16="http://schemas.microsoft.com/office/drawing/2014/main" id="{3F01618D-3639-4529-B931-09A461483955}"/>
              </a:ext>
            </a:extLst>
          </p:cNvPr>
          <p:cNvSpPr txBox="1"/>
          <p:nvPr/>
        </p:nvSpPr>
        <p:spPr>
          <a:xfrm>
            <a:off x="7871767" y="4235961"/>
            <a:ext cx="1178874" cy="300081"/>
          </a:xfrm>
          <a:prstGeom prst="rect">
            <a:avLst/>
          </a:prstGeom>
          <a:noFill/>
        </p:spPr>
        <p:txBody>
          <a:bodyPr wrap="square" rtlCol="0">
            <a:spAutoFit/>
          </a:bodyPr>
          <a:lstStyle/>
          <a:p>
            <a:pPr algn="ctr"/>
            <a:r>
              <a:rPr lang="en-GB" sz="1350" dirty="0"/>
              <a:t>yearly</a:t>
            </a:r>
          </a:p>
        </p:txBody>
      </p:sp>
      <p:cxnSp>
        <p:nvCxnSpPr>
          <p:cNvPr id="102" name="Straight Arrow Connector 101">
            <a:extLst>
              <a:ext uri="{FF2B5EF4-FFF2-40B4-BE49-F238E27FC236}">
                <a16:creationId xmlns:a16="http://schemas.microsoft.com/office/drawing/2014/main" id="{6D4F6BB5-D3F8-48F4-BEE4-CDEA316C0956}"/>
              </a:ext>
            </a:extLst>
          </p:cNvPr>
          <p:cNvCxnSpPr>
            <a:cxnSpLocks/>
          </p:cNvCxnSpPr>
          <p:nvPr/>
        </p:nvCxnSpPr>
        <p:spPr>
          <a:xfrm>
            <a:off x="7967024" y="4190375"/>
            <a:ext cx="1132526" cy="0"/>
          </a:xfrm>
          <a:prstGeom prst="straightConnector1">
            <a:avLst/>
          </a:prstGeom>
          <a:ln w="57150">
            <a:solidFill>
              <a:schemeClr val="accent4"/>
            </a:solidFill>
            <a:tailEnd type="triangle"/>
          </a:ln>
        </p:spPr>
        <p:style>
          <a:lnRef idx="1">
            <a:schemeClr val="accent6"/>
          </a:lnRef>
          <a:fillRef idx="0">
            <a:schemeClr val="accent6"/>
          </a:fillRef>
          <a:effectRef idx="0">
            <a:schemeClr val="accent6"/>
          </a:effectRef>
          <a:fontRef idx="minor">
            <a:schemeClr val="tx1"/>
          </a:fontRef>
        </p:style>
      </p:cxnSp>
      <p:sp>
        <p:nvSpPr>
          <p:cNvPr id="103" name="TextBox 102">
            <a:extLst>
              <a:ext uri="{FF2B5EF4-FFF2-40B4-BE49-F238E27FC236}">
                <a16:creationId xmlns:a16="http://schemas.microsoft.com/office/drawing/2014/main" id="{AB7D254E-B6D7-4B3B-8A88-4C77CA954614}"/>
              </a:ext>
            </a:extLst>
          </p:cNvPr>
          <p:cNvSpPr txBox="1"/>
          <p:nvPr/>
        </p:nvSpPr>
        <p:spPr>
          <a:xfrm>
            <a:off x="7872417" y="3864097"/>
            <a:ext cx="1230616" cy="300081"/>
          </a:xfrm>
          <a:prstGeom prst="rect">
            <a:avLst/>
          </a:prstGeom>
          <a:noFill/>
        </p:spPr>
        <p:txBody>
          <a:bodyPr wrap="square" rtlCol="0">
            <a:spAutoFit/>
          </a:bodyPr>
          <a:lstStyle/>
          <a:p>
            <a:pPr algn="ctr"/>
            <a:r>
              <a:rPr lang="en-GB" sz="1350" dirty="0"/>
              <a:t>quadrennial</a:t>
            </a:r>
          </a:p>
        </p:txBody>
      </p:sp>
      <p:sp>
        <p:nvSpPr>
          <p:cNvPr id="110" name="Title 1">
            <a:extLst>
              <a:ext uri="{FF2B5EF4-FFF2-40B4-BE49-F238E27FC236}">
                <a16:creationId xmlns:a16="http://schemas.microsoft.com/office/drawing/2014/main" id="{7A844589-8DC2-48EE-A77D-00AFDF77B9E6}"/>
              </a:ext>
            </a:extLst>
          </p:cNvPr>
          <p:cNvSpPr txBox="1">
            <a:spLocks/>
          </p:cNvSpPr>
          <p:nvPr/>
        </p:nvSpPr>
        <p:spPr>
          <a:xfrm>
            <a:off x="927012" y="205979"/>
            <a:ext cx="7942558" cy="857250"/>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a:solidFill>
                  <a:srgbClr val="00A6D6"/>
                </a:solidFill>
                <a:latin typeface="Arial"/>
                <a:ea typeface="+mj-ea"/>
                <a:cs typeface="Arial"/>
              </a:defRPr>
            </a:lvl1pPr>
          </a:lstStyle>
          <a:p>
            <a:r>
              <a:rPr lang="en-GB" b="1" dirty="0">
                <a:latin typeface="Montserrat" panose="00000500000000000000" pitchFamily="2" charset="0"/>
              </a:rPr>
              <a:t>Model Narrative</a:t>
            </a:r>
          </a:p>
        </p:txBody>
      </p:sp>
    </p:spTree>
    <p:extLst>
      <p:ext uri="{BB962C8B-B14F-4D97-AF65-F5344CB8AC3E}">
        <p14:creationId xmlns:p14="http://schemas.microsoft.com/office/powerpoint/2010/main" val="158134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0F216C8-871A-4237-AC77-ED074242B5BC}"/>
                  </a:ext>
                </a:extLst>
              </p:cNvPr>
              <p:cNvSpPr>
                <a:spLocks noGrp="1"/>
              </p:cNvSpPr>
              <p:nvPr>
                <p:ph idx="1"/>
              </p:nvPr>
            </p:nvSpPr>
            <p:spPr>
              <a:xfrm>
                <a:off x="655586" y="2829836"/>
                <a:ext cx="8420832" cy="637543"/>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de-DE" sz="1100" b="1" i="1" smtClean="0">
                          <a:latin typeface="Cambria Math" panose="02040503050406030204" pitchFamily="18" charset="0"/>
                        </a:rPr>
                        <m:t>𝑵𝑷𝑽</m:t>
                      </m:r>
                      <m:r>
                        <a:rPr lang="de-DE" sz="1100" b="1" i="1" smtClean="0">
                          <a:latin typeface="Cambria Math" panose="02040503050406030204" pitchFamily="18" charset="0"/>
                        </a:rPr>
                        <m:t> = </m:t>
                      </m:r>
                      <m:sSub>
                        <m:sSubPr>
                          <m:ctrlPr>
                            <a:rPr lang="de-DE" sz="1100" b="1" i="1" dirty="0" smtClean="0">
                              <a:latin typeface="Cambria Math" panose="02040503050406030204" pitchFamily="18" charset="0"/>
                            </a:rPr>
                          </m:ctrlPr>
                        </m:sSubPr>
                        <m:e>
                          <m:r>
                            <a:rPr lang="en-GB" sz="1100" b="1" i="1" dirty="0" smtClean="0">
                              <a:latin typeface="Cambria Math" panose="02040503050406030204" pitchFamily="18" charset="0"/>
                            </a:rPr>
                            <m:t>𝜮</m:t>
                          </m:r>
                        </m:e>
                        <m:sub>
                          <m:r>
                            <a:rPr lang="de-DE" sz="1100" b="1" i="1" dirty="0" smtClean="0">
                              <a:latin typeface="Cambria Math" panose="02040503050406030204" pitchFamily="18" charset="0"/>
                            </a:rPr>
                            <m:t>𝒕</m:t>
                          </m:r>
                          <m:r>
                            <a:rPr lang="de-DE" sz="1100" b="1" i="1" dirty="0" smtClean="0">
                              <a:latin typeface="Cambria Math" panose="02040503050406030204" pitchFamily="18" charset="0"/>
                            </a:rPr>
                            <m:t>∈</m:t>
                          </m:r>
                          <m:r>
                            <a:rPr lang="de-DE" sz="1100" b="1" i="1" dirty="0" smtClean="0">
                              <a:latin typeface="Cambria Math" panose="02040503050406030204" pitchFamily="18" charset="0"/>
                            </a:rPr>
                            <m:t>𝑻</m:t>
                          </m:r>
                        </m:sub>
                      </m:sSub>
                      <m:f>
                        <m:fPr>
                          <m:ctrlPr>
                            <a:rPr lang="de-DE" sz="1100" b="1" i="1" dirty="0" smtClean="0">
                              <a:latin typeface="Cambria Math" panose="02040503050406030204" pitchFamily="18" charset="0"/>
                            </a:rPr>
                          </m:ctrlPr>
                        </m:fPr>
                        <m:num>
                          <m:r>
                            <a:rPr lang="de-DE" sz="1100" b="1" i="1" dirty="0" smtClean="0">
                              <a:latin typeface="Cambria Math" panose="02040503050406030204" pitchFamily="18" charset="0"/>
                            </a:rPr>
                            <m:t>𝑨𝒏𝒏𝒖𝒂𝒍𝑬𝒏𝒆𝒓𝒈𝒚𝑪𝒐𝒏𝒔𝒖𝒎𝒑𝒕𝒊𝒐𝒏</m:t>
                          </m:r>
                          <m:d>
                            <m:dPr>
                              <m:ctrlPr>
                                <a:rPr lang="de-DE" sz="1100" b="1" i="1" dirty="0" smtClean="0">
                                  <a:latin typeface="Cambria Math" panose="02040503050406030204" pitchFamily="18" charset="0"/>
                                </a:rPr>
                              </m:ctrlPr>
                            </m:dPr>
                            <m:e>
                              <m:r>
                                <a:rPr lang="de-DE" sz="1100" b="1" i="1" dirty="0" smtClean="0">
                                  <a:latin typeface="Cambria Math" panose="02040503050406030204" pitchFamily="18" charset="0"/>
                                </a:rPr>
                                <m:t>𝒕</m:t>
                              </m:r>
                            </m:e>
                          </m:d>
                          <m:r>
                            <a:rPr lang="de-DE" sz="1100" b="1" i="1" dirty="0" smtClean="0">
                              <a:latin typeface="Cambria Math" panose="02040503050406030204" pitchFamily="18" charset="0"/>
                            </a:rPr>
                            <m:t>∗</m:t>
                          </m:r>
                          <m:sSub>
                            <m:sSubPr>
                              <m:ctrlPr>
                                <a:rPr lang="de-DE" sz="1100" b="1" i="1" dirty="0" smtClean="0">
                                  <a:latin typeface="Cambria Math" panose="02040503050406030204" pitchFamily="18" charset="0"/>
                                </a:rPr>
                              </m:ctrlPr>
                            </m:sSubPr>
                            <m:e>
                              <m:r>
                                <a:rPr lang="de-DE" sz="1100" b="1" i="1" dirty="0" smtClean="0">
                                  <a:latin typeface="Cambria Math" panose="02040503050406030204" pitchFamily="18" charset="0"/>
                                </a:rPr>
                                <m:t>𝒑</m:t>
                              </m:r>
                            </m:e>
                            <m:sub>
                              <m:r>
                                <a:rPr lang="de-DE" sz="1100" b="1" i="1" dirty="0" smtClean="0">
                                  <a:latin typeface="Cambria Math" panose="02040503050406030204" pitchFamily="18" charset="0"/>
                                </a:rPr>
                                <m:t>𝒆𝒇𝒇</m:t>
                              </m:r>
                            </m:sub>
                          </m:sSub>
                          <m:d>
                            <m:dPr>
                              <m:ctrlPr>
                                <a:rPr lang="de-DE" sz="1100" b="1" i="1" dirty="0" smtClean="0">
                                  <a:latin typeface="Cambria Math" panose="02040503050406030204" pitchFamily="18" charset="0"/>
                                </a:rPr>
                              </m:ctrlPr>
                            </m:dPr>
                            <m:e>
                              <m:r>
                                <a:rPr lang="de-DE" sz="1100" b="1" i="1" dirty="0" smtClean="0">
                                  <a:latin typeface="Cambria Math" panose="02040503050406030204" pitchFamily="18" charset="0"/>
                                </a:rPr>
                                <m:t>𝒕</m:t>
                              </m:r>
                            </m:e>
                          </m:d>
                          <m:r>
                            <a:rPr lang="de-DE" sz="1100" b="1" i="1" dirty="0" smtClean="0">
                              <a:latin typeface="Cambria Math" panose="02040503050406030204" pitchFamily="18" charset="0"/>
                            </a:rPr>
                            <m:t>−</m:t>
                          </m:r>
                          <m:r>
                            <a:rPr lang="de-DE" sz="1100" b="1" i="1" dirty="0" smtClean="0">
                              <a:latin typeface="Cambria Math" panose="02040503050406030204" pitchFamily="18" charset="0"/>
                            </a:rPr>
                            <m:t>𝑪𝑨𝑷𝑬𝑿</m:t>
                          </m:r>
                          <m:r>
                            <a:rPr lang="de-DE" sz="1100" b="1" i="1" dirty="0" smtClean="0">
                              <a:latin typeface="Cambria Math" panose="02040503050406030204" pitchFamily="18" charset="0"/>
                            </a:rPr>
                            <m:t> −</m:t>
                          </m:r>
                          <m:r>
                            <a:rPr lang="de-DE" sz="1100" b="1" i="1" dirty="0" smtClean="0">
                              <a:latin typeface="Cambria Math" panose="02040503050406030204" pitchFamily="18" charset="0"/>
                            </a:rPr>
                            <m:t>𝑶𝑷𝑬𝑿</m:t>
                          </m:r>
                          <m:r>
                            <a:rPr lang="de-DE" sz="1100" b="1" i="1" dirty="0" smtClean="0">
                              <a:latin typeface="Cambria Math" panose="02040503050406030204" pitchFamily="18" charset="0"/>
                            </a:rPr>
                            <m:t>+</m:t>
                          </m:r>
                          <m:r>
                            <a:rPr lang="de-DE" sz="1100" b="1" i="1" dirty="0" smtClean="0">
                              <a:latin typeface="Cambria Math" panose="02040503050406030204" pitchFamily="18" charset="0"/>
                            </a:rPr>
                            <m:t>𝑨𝒗𝒆𝒓𝒂𝒈𝒆𝑬𝒏𝒆𝒓𝒈𝒚𝑺𝒐𝒍𝒅</m:t>
                          </m:r>
                          <m:d>
                            <m:dPr>
                              <m:ctrlPr>
                                <a:rPr lang="de-DE" sz="1100" b="1" i="1" dirty="0" smtClean="0">
                                  <a:latin typeface="Cambria Math" panose="02040503050406030204" pitchFamily="18" charset="0"/>
                                </a:rPr>
                              </m:ctrlPr>
                            </m:dPr>
                            <m:e>
                              <m:r>
                                <a:rPr lang="de-DE" sz="1100" b="1" i="1" dirty="0" smtClean="0">
                                  <a:latin typeface="Cambria Math" panose="02040503050406030204" pitchFamily="18" charset="0"/>
                                </a:rPr>
                                <m:t>𝒕</m:t>
                              </m:r>
                            </m:e>
                          </m:d>
                          <m:r>
                            <a:rPr lang="de-DE" sz="1100" b="1" i="1" dirty="0" smtClean="0">
                              <a:latin typeface="Cambria Math" panose="02040503050406030204" pitchFamily="18" charset="0"/>
                            </a:rPr>
                            <m:t>∗(</m:t>
                          </m:r>
                          <m:sSub>
                            <m:sSubPr>
                              <m:ctrlPr>
                                <a:rPr lang="de-DE" sz="1100" b="1" i="1" dirty="0" smtClean="0">
                                  <a:latin typeface="Cambria Math" panose="02040503050406030204" pitchFamily="18" charset="0"/>
                                </a:rPr>
                              </m:ctrlPr>
                            </m:sSubPr>
                            <m:e>
                              <m:r>
                                <a:rPr lang="de-DE" sz="1100" b="1" i="1" dirty="0" smtClean="0">
                                  <a:latin typeface="Cambria Math" panose="02040503050406030204" pitchFamily="18" charset="0"/>
                                </a:rPr>
                                <m:t>𝒑</m:t>
                              </m:r>
                            </m:e>
                            <m:sub>
                              <m:r>
                                <a:rPr lang="de-DE" sz="1100" b="1" i="1" dirty="0" smtClean="0">
                                  <a:latin typeface="Cambria Math" panose="02040503050406030204" pitchFamily="18" charset="0"/>
                                </a:rPr>
                                <m:t>𝒎𝒂𝒓𝒌𝒆𝒕</m:t>
                              </m:r>
                            </m:sub>
                          </m:sSub>
                          <m:d>
                            <m:dPr>
                              <m:ctrlPr>
                                <a:rPr lang="de-DE" sz="1100" b="1" i="1" dirty="0" smtClean="0">
                                  <a:latin typeface="Cambria Math" panose="02040503050406030204" pitchFamily="18" charset="0"/>
                                </a:rPr>
                              </m:ctrlPr>
                            </m:dPr>
                            <m:e>
                              <m:r>
                                <a:rPr lang="de-DE" sz="1100" b="1" i="1" dirty="0" smtClean="0">
                                  <a:latin typeface="Cambria Math" panose="02040503050406030204" pitchFamily="18" charset="0"/>
                                </a:rPr>
                                <m:t>𝒕</m:t>
                              </m:r>
                            </m:e>
                          </m:d>
                          <m:r>
                            <a:rPr lang="de-DE" sz="1100" b="1" i="1" dirty="0" smtClean="0">
                              <a:latin typeface="Cambria Math" panose="02040503050406030204" pitchFamily="18" charset="0"/>
                            </a:rPr>
                            <m:t>+</m:t>
                          </m:r>
                          <m:r>
                            <a:rPr lang="de-DE" sz="1100" b="1" i="1" dirty="0" smtClean="0">
                              <a:latin typeface="Cambria Math" panose="02040503050406030204" pitchFamily="18" charset="0"/>
                            </a:rPr>
                            <m:t>𝑬𝑬𝑮</m:t>
                          </m:r>
                          <m:r>
                            <a:rPr lang="de-DE" sz="1100" b="1" i="1" dirty="0" smtClean="0">
                              <a:latin typeface="Cambria Math" panose="02040503050406030204" pitchFamily="18" charset="0"/>
                            </a:rPr>
                            <m:t>)</m:t>
                          </m:r>
                        </m:num>
                        <m:den>
                          <m:sSup>
                            <m:sSupPr>
                              <m:ctrlPr>
                                <a:rPr lang="de-DE" sz="1100" b="1" i="1" dirty="0" smtClean="0">
                                  <a:latin typeface="Cambria Math" panose="02040503050406030204" pitchFamily="18" charset="0"/>
                                </a:rPr>
                              </m:ctrlPr>
                            </m:sSupPr>
                            <m:e>
                              <m:d>
                                <m:dPr>
                                  <m:ctrlPr>
                                    <a:rPr lang="de-DE" sz="1100" b="1" i="1" dirty="0" smtClean="0">
                                      <a:latin typeface="Cambria Math" panose="02040503050406030204" pitchFamily="18" charset="0"/>
                                    </a:rPr>
                                  </m:ctrlPr>
                                </m:dPr>
                                <m:e>
                                  <m:r>
                                    <a:rPr lang="de-DE" sz="1100" b="1" i="1" dirty="0" smtClean="0">
                                      <a:latin typeface="Cambria Math" panose="02040503050406030204" pitchFamily="18" charset="0"/>
                                    </a:rPr>
                                    <m:t>𝟏</m:t>
                                  </m:r>
                                  <m:r>
                                    <a:rPr lang="de-DE" sz="1100" b="1" i="1" dirty="0" smtClean="0">
                                      <a:latin typeface="Cambria Math" panose="02040503050406030204" pitchFamily="18" charset="0"/>
                                    </a:rPr>
                                    <m:t>+</m:t>
                                  </m:r>
                                  <m:r>
                                    <a:rPr lang="de-DE" sz="1100" b="1" i="1" dirty="0" smtClean="0">
                                      <a:latin typeface="Cambria Math" panose="02040503050406030204" pitchFamily="18" charset="0"/>
                                    </a:rPr>
                                    <m:t>𝒊</m:t>
                                  </m:r>
                                </m:e>
                              </m:d>
                            </m:e>
                            <m:sup>
                              <m:r>
                                <a:rPr lang="de-DE" sz="1100" b="1" i="1" dirty="0" smtClean="0">
                                  <a:latin typeface="Cambria Math" panose="02040503050406030204" pitchFamily="18" charset="0"/>
                                </a:rPr>
                                <m:t>𝒕</m:t>
                              </m:r>
                            </m:sup>
                          </m:sSup>
                        </m:den>
                      </m:f>
                    </m:oMath>
                  </m:oMathPara>
                </a14:m>
                <a:endParaRPr lang="en-GB" sz="1100" b="1" dirty="0"/>
              </a:p>
            </p:txBody>
          </p:sp>
        </mc:Choice>
        <mc:Fallback xmlns="">
          <p:sp>
            <p:nvSpPr>
              <p:cNvPr id="3" name="Content Placeholder 2">
                <a:extLst>
                  <a:ext uri="{FF2B5EF4-FFF2-40B4-BE49-F238E27FC236}">
                    <a16:creationId xmlns:a16="http://schemas.microsoft.com/office/drawing/2014/main" id="{90F216C8-871A-4237-AC77-ED074242B5BC}"/>
                  </a:ext>
                </a:extLst>
              </p:cNvPr>
              <p:cNvSpPr>
                <a:spLocks noGrp="1" noRot="1" noChangeAspect="1" noMove="1" noResize="1" noEditPoints="1" noAdjustHandles="1" noChangeArrowheads="1" noChangeShapeType="1" noTextEdit="1"/>
              </p:cNvSpPr>
              <p:nvPr>
                <p:ph idx="1"/>
              </p:nvPr>
            </p:nvSpPr>
            <p:spPr>
              <a:xfrm>
                <a:off x="655586" y="2829836"/>
                <a:ext cx="8420832" cy="637543"/>
              </a:xfr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ED05947C-CD08-4830-8C80-71403ABB11B5}"/>
                  </a:ext>
                </a:extLst>
              </p:cNvPr>
              <p:cNvSpPr txBox="1">
                <a:spLocks/>
              </p:cNvSpPr>
              <p:nvPr/>
            </p:nvSpPr>
            <p:spPr>
              <a:xfrm>
                <a:off x="1265466" y="2236749"/>
                <a:ext cx="2677886" cy="22324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de-DE" sz="1350" b="1" i="0">
                          <a:latin typeface="Cambria Math" panose="02040503050406030204" pitchFamily="18" charset="0"/>
                        </a:rPr>
                        <m:t>𝐒𝐔𝐌</m:t>
                      </m:r>
                      <m:r>
                        <a:rPr lang="de-DE" sz="1350" b="1" i="0">
                          <a:latin typeface="Cambria Math" panose="02040503050406030204" pitchFamily="18" charset="0"/>
                        </a:rPr>
                        <m:t>  </m:t>
                      </m:r>
                      <m:r>
                        <a:rPr lang="de-DE" sz="1350" b="1" i="0">
                          <a:latin typeface="Cambria Math" panose="02040503050406030204" pitchFamily="18" charset="0"/>
                        </a:rPr>
                        <m:t>𝐨𝐟</m:t>
                      </m:r>
                      <m:r>
                        <a:rPr lang="de-DE" sz="1350" b="1" i="0">
                          <a:latin typeface="Cambria Math" panose="02040503050406030204" pitchFamily="18" charset="0"/>
                        </a:rPr>
                        <m:t> </m:t>
                      </m:r>
                      <m:r>
                        <a:rPr lang="de-DE" sz="1350" b="1" i="0">
                          <a:latin typeface="Cambria Math" panose="02040503050406030204" pitchFamily="18" charset="0"/>
                        </a:rPr>
                        <m:t>𝐡𝐨𝐮𝐫𝐥𝐲</m:t>
                      </m:r>
                      <m:r>
                        <a:rPr lang="de-DE" sz="1350" b="1" i="0">
                          <a:latin typeface="Cambria Math" panose="02040503050406030204" pitchFamily="18" charset="0"/>
                        </a:rPr>
                        <m:t> </m:t>
                      </m:r>
                      <m:r>
                        <a:rPr lang="de-DE" sz="1350" b="1" i="0">
                          <a:latin typeface="Cambria Math" panose="02040503050406030204" pitchFamily="18" charset="0"/>
                        </a:rPr>
                        <m:t>𝐥𝐨𝐚𝐝</m:t>
                      </m:r>
                      <m:r>
                        <a:rPr lang="de-DE" sz="1350" b="1" i="0">
                          <a:latin typeface="Cambria Math" panose="02040503050406030204" pitchFamily="18" charset="0"/>
                        </a:rPr>
                        <m:t> </m:t>
                      </m:r>
                      <m:r>
                        <a:rPr lang="de-DE" sz="1350" b="1" i="0">
                          <a:latin typeface="Cambria Math" panose="02040503050406030204" pitchFamily="18" charset="0"/>
                        </a:rPr>
                        <m:t>𝐜𝐚𝐩𝐚𝐜𝐢𝐭𝐲</m:t>
                      </m:r>
                    </m:oMath>
                  </m:oMathPara>
                </a14:m>
                <a:endParaRPr lang="en-GB" sz="1350" b="1" dirty="0"/>
              </a:p>
            </p:txBody>
          </p:sp>
        </mc:Choice>
        <mc:Fallback xmlns="">
          <p:sp>
            <p:nvSpPr>
              <p:cNvPr id="4" name="Content Placeholder 2">
                <a:extLst>
                  <a:ext uri="{FF2B5EF4-FFF2-40B4-BE49-F238E27FC236}">
                    <a16:creationId xmlns:a16="http://schemas.microsoft.com/office/drawing/2014/main" id="{ED05947C-CD08-4830-8C80-71403ABB11B5}"/>
                  </a:ext>
                </a:extLst>
              </p:cNvPr>
              <p:cNvSpPr txBox="1">
                <a:spLocks noRot="1" noChangeAspect="1" noMove="1" noResize="1" noEditPoints="1" noAdjustHandles="1" noChangeArrowheads="1" noChangeShapeType="1" noTextEdit="1"/>
              </p:cNvSpPr>
              <p:nvPr/>
            </p:nvSpPr>
            <p:spPr>
              <a:xfrm>
                <a:off x="1265466" y="2236749"/>
                <a:ext cx="2677886" cy="223242"/>
              </a:xfrm>
              <a:prstGeom prst="rect">
                <a:avLst/>
              </a:prstGeom>
              <a:blipFill>
                <a:blip r:embed="rId4"/>
                <a:stretch>
                  <a:fillRect b="-10811"/>
                </a:stretch>
              </a:blipFill>
            </p:spPr>
            <p:txBody>
              <a:bodyPr/>
              <a:lstStyle/>
              <a:p>
                <a:r>
                  <a:rPr lang="en-GB">
                    <a:noFill/>
                  </a:rPr>
                  <a:t> </a:t>
                </a:r>
              </a:p>
            </p:txBody>
          </p:sp>
        </mc:Fallback>
      </mc:AlternateContent>
      <p:cxnSp>
        <p:nvCxnSpPr>
          <p:cNvPr id="6" name="Straight Arrow Connector 5">
            <a:extLst>
              <a:ext uri="{FF2B5EF4-FFF2-40B4-BE49-F238E27FC236}">
                <a16:creationId xmlns:a16="http://schemas.microsoft.com/office/drawing/2014/main" id="{6FD56F54-4F34-4912-95AF-75DF0A3AAD08}"/>
              </a:ext>
            </a:extLst>
          </p:cNvPr>
          <p:cNvCxnSpPr>
            <a:cxnSpLocks/>
            <a:stCxn id="4" idx="2"/>
          </p:cNvCxnSpPr>
          <p:nvPr/>
        </p:nvCxnSpPr>
        <p:spPr>
          <a:xfrm>
            <a:off x="2604409" y="2459991"/>
            <a:ext cx="4081" cy="36984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3164438-1521-48DF-82AD-A7B076CEB3DF}"/>
                  </a:ext>
                </a:extLst>
              </p:cNvPr>
              <p:cNvSpPr txBox="1">
                <a:spLocks/>
              </p:cNvSpPr>
              <p:nvPr/>
            </p:nvSpPr>
            <p:spPr>
              <a:xfrm>
                <a:off x="2745012" y="3492981"/>
                <a:ext cx="2677886" cy="22324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de-DE" sz="1350" b="1" i="0">
                          <a:latin typeface="Cambria Math" panose="02040503050406030204" pitchFamily="18" charset="0"/>
                        </a:rPr>
                        <m:t>𝐀𝐯𝐞𝐫𝐚𝐠𝐞</m:t>
                      </m:r>
                      <m:r>
                        <a:rPr lang="de-DE" sz="1350" b="1" i="0">
                          <a:latin typeface="Cambria Math" panose="02040503050406030204" pitchFamily="18" charset="0"/>
                        </a:rPr>
                        <m:t> </m:t>
                      </m:r>
                      <m:r>
                        <a:rPr lang="de-DE" sz="1350" b="1" i="0">
                          <a:latin typeface="Cambria Math" panose="02040503050406030204" pitchFamily="18" charset="0"/>
                        </a:rPr>
                        <m:t>𝐚𝐧𝐧𝐮𝐚𝐥</m:t>
                      </m:r>
                      <m:r>
                        <a:rPr lang="de-DE" sz="1350" b="1" i="0">
                          <a:latin typeface="Cambria Math" panose="02040503050406030204" pitchFamily="18" charset="0"/>
                        </a:rPr>
                        <m:t>  </m:t>
                      </m:r>
                      <m:r>
                        <a:rPr lang="de-DE" sz="1350" b="1" i="0">
                          <a:latin typeface="Cambria Math" panose="02040503050406030204" pitchFamily="18" charset="0"/>
                        </a:rPr>
                        <m:t>𝐞𝐟𝐟𝐞𝐜𝐭𝐢𝐯𝐞</m:t>
                      </m:r>
                      <m:r>
                        <a:rPr lang="de-DE" sz="1350" b="1" i="0">
                          <a:latin typeface="Cambria Math" panose="02040503050406030204" pitchFamily="18" charset="0"/>
                        </a:rPr>
                        <m:t> </m:t>
                      </m:r>
                      <m:r>
                        <a:rPr lang="de-DE" sz="1350" b="1" i="0">
                          <a:latin typeface="Cambria Math" panose="02040503050406030204" pitchFamily="18" charset="0"/>
                        </a:rPr>
                        <m:t>𝐦𝐚𝐫𝐤𝐞𝐭</m:t>
                      </m:r>
                      <m:r>
                        <a:rPr lang="de-DE" sz="1350" b="1" i="0">
                          <a:latin typeface="Cambria Math" panose="02040503050406030204" pitchFamily="18" charset="0"/>
                        </a:rPr>
                        <m:t> </m:t>
                      </m:r>
                      <m:r>
                        <a:rPr lang="de-DE" sz="1350" b="1" i="0">
                          <a:latin typeface="Cambria Math" panose="02040503050406030204" pitchFamily="18" charset="0"/>
                        </a:rPr>
                        <m:t>𝐩𝐫𝐢𝐜𝐞</m:t>
                      </m:r>
                    </m:oMath>
                  </m:oMathPara>
                </a14:m>
                <a:endParaRPr lang="en-GB" sz="1350" b="1" dirty="0"/>
              </a:p>
            </p:txBody>
          </p:sp>
        </mc:Choice>
        <mc:Fallback xmlns="">
          <p:sp>
            <p:nvSpPr>
              <p:cNvPr id="7" name="Content Placeholder 2">
                <a:extLst>
                  <a:ext uri="{FF2B5EF4-FFF2-40B4-BE49-F238E27FC236}">
                    <a16:creationId xmlns:a16="http://schemas.microsoft.com/office/drawing/2014/main" id="{23164438-1521-48DF-82AD-A7B076CEB3DF}"/>
                  </a:ext>
                </a:extLst>
              </p:cNvPr>
              <p:cNvSpPr txBox="1">
                <a:spLocks noRot="1" noChangeAspect="1" noMove="1" noResize="1" noEditPoints="1" noAdjustHandles="1" noChangeArrowheads="1" noChangeShapeType="1" noTextEdit="1"/>
              </p:cNvSpPr>
              <p:nvPr/>
            </p:nvSpPr>
            <p:spPr>
              <a:xfrm>
                <a:off x="2745012" y="3492981"/>
                <a:ext cx="2677886" cy="223242"/>
              </a:xfrm>
              <a:prstGeom prst="rect">
                <a:avLst/>
              </a:prstGeom>
              <a:blipFill>
                <a:blip r:embed="rId5"/>
                <a:stretch>
                  <a:fillRect r="-909" b="-10811"/>
                </a:stretch>
              </a:blipFill>
            </p:spPr>
            <p:txBody>
              <a:bodyPr/>
              <a:lstStyle/>
              <a:p>
                <a:r>
                  <a:rPr lang="en-GB">
                    <a:noFill/>
                  </a:rPr>
                  <a:t> </a:t>
                </a:r>
              </a:p>
            </p:txBody>
          </p:sp>
        </mc:Fallback>
      </mc:AlternateContent>
      <p:cxnSp>
        <p:nvCxnSpPr>
          <p:cNvPr id="9" name="Straight Arrow Connector 8">
            <a:extLst>
              <a:ext uri="{FF2B5EF4-FFF2-40B4-BE49-F238E27FC236}">
                <a16:creationId xmlns:a16="http://schemas.microsoft.com/office/drawing/2014/main" id="{5A367FE7-9C22-4BEB-96EC-9CFD2B439E48}"/>
              </a:ext>
            </a:extLst>
          </p:cNvPr>
          <p:cNvCxnSpPr>
            <a:cxnSpLocks/>
          </p:cNvCxnSpPr>
          <p:nvPr/>
        </p:nvCxnSpPr>
        <p:spPr>
          <a:xfrm>
            <a:off x="4975114" y="2309248"/>
            <a:ext cx="0" cy="520588"/>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955A86BC-2334-4CD3-83C1-930074F80744}"/>
              </a:ext>
            </a:extLst>
          </p:cNvPr>
          <p:cNvGraphicFramePr>
            <a:graphicFrameLocks noGrp="1"/>
          </p:cNvGraphicFramePr>
          <p:nvPr>
            <p:extLst>
              <p:ext uri="{D42A27DB-BD31-4B8C-83A1-F6EECF244321}">
                <p14:modId xmlns:p14="http://schemas.microsoft.com/office/powerpoint/2010/main" val="663260056"/>
              </p:ext>
            </p:extLst>
          </p:nvPr>
        </p:nvGraphicFramePr>
        <p:xfrm>
          <a:off x="2987669" y="935649"/>
          <a:ext cx="4870457" cy="1188720"/>
        </p:xfrm>
        <a:graphic>
          <a:graphicData uri="http://schemas.openxmlformats.org/drawingml/2006/table">
            <a:tbl>
              <a:tblPr>
                <a:tableStyleId>{7DF18680-E054-41AD-8BC1-D1AEF772440D}</a:tableStyleId>
              </a:tblPr>
              <a:tblGrid>
                <a:gridCol w="865170">
                  <a:extLst>
                    <a:ext uri="{9D8B030D-6E8A-4147-A177-3AD203B41FA5}">
                      <a16:colId xmlns:a16="http://schemas.microsoft.com/office/drawing/2014/main" val="3696560122"/>
                    </a:ext>
                  </a:extLst>
                </a:gridCol>
                <a:gridCol w="702952">
                  <a:extLst>
                    <a:ext uri="{9D8B030D-6E8A-4147-A177-3AD203B41FA5}">
                      <a16:colId xmlns:a16="http://schemas.microsoft.com/office/drawing/2014/main" val="2168149852"/>
                    </a:ext>
                  </a:extLst>
                </a:gridCol>
                <a:gridCol w="411342">
                  <a:extLst>
                    <a:ext uri="{9D8B030D-6E8A-4147-A177-3AD203B41FA5}">
                      <a16:colId xmlns:a16="http://schemas.microsoft.com/office/drawing/2014/main" val="3133518523"/>
                    </a:ext>
                  </a:extLst>
                </a:gridCol>
                <a:gridCol w="272298">
                  <a:extLst>
                    <a:ext uri="{9D8B030D-6E8A-4147-A177-3AD203B41FA5}">
                      <a16:colId xmlns:a16="http://schemas.microsoft.com/office/drawing/2014/main" val="3822937933"/>
                    </a:ext>
                  </a:extLst>
                </a:gridCol>
                <a:gridCol w="272298">
                  <a:extLst>
                    <a:ext uri="{9D8B030D-6E8A-4147-A177-3AD203B41FA5}">
                      <a16:colId xmlns:a16="http://schemas.microsoft.com/office/drawing/2014/main" val="3971182149"/>
                    </a:ext>
                  </a:extLst>
                </a:gridCol>
                <a:gridCol w="272298">
                  <a:extLst>
                    <a:ext uri="{9D8B030D-6E8A-4147-A177-3AD203B41FA5}">
                      <a16:colId xmlns:a16="http://schemas.microsoft.com/office/drawing/2014/main" val="3544322210"/>
                    </a:ext>
                  </a:extLst>
                </a:gridCol>
                <a:gridCol w="272298">
                  <a:extLst>
                    <a:ext uri="{9D8B030D-6E8A-4147-A177-3AD203B41FA5}">
                      <a16:colId xmlns:a16="http://schemas.microsoft.com/office/drawing/2014/main" val="3444191560"/>
                    </a:ext>
                  </a:extLst>
                </a:gridCol>
                <a:gridCol w="272298">
                  <a:extLst>
                    <a:ext uri="{9D8B030D-6E8A-4147-A177-3AD203B41FA5}">
                      <a16:colId xmlns:a16="http://schemas.microsoft.com/office/drawing/2014/main" val="47575424"/>
                    </a:ext>
                  </a:extLst>
                </a:gridCol>
                <a:gridCol w="272298">
                  <a:extLst>
                    <a:ext uri="{9D8B030D-6E8A-4147-A177-3AD203B41FA5}">
                      <a16:colId xmlns:a16="http://schemas.microsoft.com/office/drawing/2014/main" val="403683394"/>
                    </a:ext>
                  </a:extLst>
                </a:gridCol>
                <a:gridCol w="272298">
                  <a:extLst>
                    <a:ext uri="{9D8B030D-6E8A-4147-A177-3AD203B41FA5}">
                      <a16:colId xmlns:a16="http://schemas.microsoft.com/office/drawing/2014/main" val="2041326611"/>
                    </a:ext>
                  </a:extLst>
                </a:gridCol>
                <a:gridCol w="272298">
                  <a:extLst>
                    <a:ext uri="{9D8B030D-6E8A-4147-A177-3AD203B41FA5}">
                      <a16:colId xmlns:a16="http://schemas.microsoft.com/office/drawing/2014/main" val="3945564362"/>
                    </a:ext>
                  </a:extLst>
                </a:gridCol>
                <a:gridCol w="712609">
                  <a:extLst>
                    <a:ext uri="{9D8B030D-6E8A-4147-A177-3AD203B41FA5}">
                      <a16:colId xmlns:a16="http://schemas.microsoft.com/office/drawing/2014/main" val="3338317218"/>
                    </a:ext>
                  </a:extLst>
                </a:gridCol>
              </a:tblGrid>
              <a:tr h="167482">
                <a:tc>
                  <a:txBody>
                    <a:bodyPr/>
                    <a:lstStyle/>
                    <a:p>
                      <a:pPr algn="ctr" fontAlgn="ctr"/>
                      <a:r>
                        <a:rPr lang="en-GB" sz="600" u="none" strike="noStrike" dirty="0">
                          <a:effectLst/>
                        </a:rPr>
                        <a:t>Weighted Average Net CF (%)</a:t>
                      </a:r>
                      <a:endParaRPr lang="en-GB" sz="600" b="1" i="0" u="none" strike="noStrike" dirty="0">
                        <a:solidFill>
                          <a:srgbClr val="000000"/>
                        </a:solidFill>
                        <a:effectLst/>
                        <a:latin typeface="Arial" panose="020B0604020202020204" pitchFamily="34" charset="0"/>
                      </a:endParaRPr>
                    </a:p>
                  </a:txBody>
                  <a:tcPr marL="0" marR="0" marT="0" marB="0" anchor="ctr"/>
                </a:tc>
                <a:tc gridSpan="5">
                  <a:txBody>
                    <a:bodyPr/>
                    <a:lstStyle/>
                    <a:p>
                      <a:pPr algn="ctr" fontAlgn="ctr"/>
                      <a:r>
                        <a:rPr lang="en-GB" sz="600" u="none" strike="noStrike">
                          <a:effectLst/>
                        </a:rPr>
                        <a:t>Weighted Average CAPEX ($/kW)</a:t>
                      </a:r>
                      <a:endParaRPr lang="en-GB" sz="600" b="1" i="0" u="none" strike="noStrike">
                        <a:solidFill>
                          <a:srgbClr val="000000"/>
                        </a:solidFill>
                        <a:effectLst/>
                        <a:latin typeface="Arial" panose="020B0604020202020204" pitchFamily="34" charset="0"/>
                      </a:endParaRPr>
                    </a:p>
                  </a:txBody>
                  <a:tcPr marL="0" marR="0"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gridSpan="5">
                  <a:txBody>
                    <a:bodyPr/>
                    <a:lstStyle/>
                    <a:p>
                      <a:pPr algn="ctr" fontAlgn="ctr"/>
                      <a:r>
                        <a:rPr lang="en-US" sz="600" u="none" strike="noStrike">
                          <a:effectLst/>
                        </a:rPr>
                        <a:t>Weighted Average OPEX ($/kW/yr)</a:t>
                      </a:r>
                      <a:endParaRPr lang="en-US" sz="600" b="1" i="0" u="none" strike="noStrike">
                        <a:solidFill>
                          <a:srgbClr val="000000"/>
                        </a:solidFill>
                        <a:effectLst/>
                        <a:latin typeface="Arial" panose="020B0604020202020204" pitchFamily="34" charset="0"/>
                      </a:endParaRPr>
                    </a:p>
                  </a:txBody>
                  <a:tcPr marL="0" marR="0" marT="0" marB="0" anchor="ctr"/>
                </a:tc>
                <a:tc hMerge="1">
                  <a:txBody>
                    <a:bodyPr/>
                    <a:lstStyle/>
                    <a:p>
                      <a:endParaRPr lang="en-GB"/>
                    </a:p>
                  </a:txBody>
                  <a:tcPr/>
                </a:tc>
                <a:tc hMerge="1">
                  <a:txBody>
                    <a:bodyPr/>
                    <a:lstStyle/>
                    <a:p>
                      <a:endParaRPr lang="en-GB"/>
                    </a:p>
                  </a:txBody>
                  <a:tcPr/>
                </a:tc>
                <a:tc hMerge="1">
                  <a:txBody>
                    <a:bodyPr/>
                    <a:lstStyle/>
                    <a:p>
                      <a:endParaRPr lang="en-GB"/>
                    </a:p>
                  </a:txBody>
                  <a:tcPr/>
                </a:tc>
                <a:tc hMerge="1">
                  <a:txBody>
                    <a:bodyPr/>
                    <a:lstStyle/>
                    <a:p>
                      <a:endParaRPr lang="en-GB"/>
                    </a:p>
                  </a:txBody>
                  <a:tcPr/>
                </a:tc>
                <a:tc>
                  <a:txBody>
                    <a:bodyPr/>
                    <a:lstStyle/>
                    <a:p>
                      <a:pPr algn="ctr" fontAlgn="ctr"/>
                      <a:r>
                        <a:rPr lang="en-US" sz="600" u="none" strike="noStrike">
                          <a:effectLst/>
                        </a:rPr>
                        <a:t>Weighted Average Wind Speed (m/s)</a:t>
                      </a:r>
                      <a:endParaRPr lang="en-US" sz="600" b="1"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529438364"/>
                  </a:ext>
                </a:extLst>
              </a:tr>
              <a:tr h="83741">
                <a:tc>
                  <a:txBody>
                    <a:bodyPr/>
                    <a:lstStyle/>
                    <a:p>
                      <a:pPr algn="ctr" fontAlgn="ctr"/>
                      <a:r>
                        <a:rPr lang="en-GB" sz="600" u="none" strike="noStrike">
                          <a:effectLst/>
                        </a:rPr>
                        <a:t> </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2016</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2020</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2030</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2040</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2050</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2016</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2020</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2030</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2040</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2050</a:t>
                      </a:r>
                      <a:endParaRPr lang="en-GB" sz="600" b="1"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 </a:t>
                      </a:r>
                      <a:endParaRPr lang="en-GB" sz="600" b="1"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74706936"/>
                  </a:ext>
                </a:extLst>
              </a:tr>
              <a:tr h="83741">
                <a:tc>
                  <a:txBody>
                    <a:bodyPr/>
                    <a:lstStyle/>
                    <a:p>
                      <a:pPr algn="ctr" fontAlgn="ctr"/>
                      <a:r>
                        <a:rPr lang="en-GB" sz="600" u="none" strike="noStrike">
                          <a:effectLst/>
                        </a:rPr>
                        <a:t>47.4%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1529</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1450</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1304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1227</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1219</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46.161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8.7</a:t>
                      </a:r>
                      <a:endParaRPr lang="en-GB" sz="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1316402328"/>
                  </a:ext>
                </a:extLst>
              </a:tr>
              <a:tr h="83741">
                <a:tc>
                  <a:txBody>
                    <a:bodyPr/>
                    <a:lstStyle/>
                    <a:p>
                      <a:pPr algn="ctr" fontAlgn="ctr"/>
                      <a:r>
                        <a:rPr lang="en-GB" sz="600" u="none" strike="noStrike">
                          <a:effectLst/>
                        </a:rPr>
                        <a:t>46.2%</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1549</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1472</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1327</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1251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1244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46.161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8.4</a:t>
                      </a:r>
                      <a:endParaRPr lang="en-GB" sz="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681765945"/>
                  </a:ext>
                </a:extLst>
              </a:tr>
              <a:tr h="83741">
                <a:tc>
                  <a:txBody>
                    <a:bodyPr/>
                    <a:lstStyle/>
                    <a:p>
                      <a:pPr algn="ctr" fontAlgn="ctr"/>
                      <a:r>
                        <a:rPr lang="en-GB" sz="600" u="none" strike="noStrike">
                          <a:effectLst/>
                        </a:rPr>
                        <a:t>45.0%</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1559</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1490</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1360</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1294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1292</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46.161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8.2</a:t>
                      </a:r>
                      <a:endParaRPr lang="en-GB" sz="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970291327"/>
                  </a:ext>
                </a:extLst>
              </a:tr>
              <a:tr h="83741">
                <a:tc>
                  <a:txBody>
                    <a:bodyPr/>
                    <a:lstStyle/>
                    <a:p>
                      <a:pPr algn="ctr" fontAlgn="ctr"/>
                      <a:r>
                        <a:rPr lang="en-GB" sz="600" u="none" strike="noStrike">
                          <a:effectLst/>
                        </a:rPr>
                        <a:t>43.5%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1567</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1502</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1381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1320</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1320</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46.161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dirty="0">
                          <a:effectLst/>
                        </a:rPr>
                        <a:t>7.9</a:t>
                      </a:r>
                      <a:endParaRPr lang="en-GB" sz="6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889325266"/>
                  </a:ext>
                </a:extLst>
              </a:tr>
              <a:tr h="83741">
                <a:tc>
                  <a:txBody>
                    <a:bodyPr/>
                    <a:lstStyle/>
                    <a:p>
                      <a:pPr algn="ctr" fontAlgn="ctr"/>
                      <a:r>
                        <a:rPr lang="en-GB" sz="600" u="none" strike="noStrike">
                          <a:effectLst/>
                        </a:rPr>
                        <a:t>40.7%</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1585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1534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1442</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1400</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1407</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46.161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7.5</a:t>
                      </a:r>
                      <a:endParaRPr lang="en-GB" sz="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4260549097"/>
                  </a:ext>
                </a:extLst>
              </a:tr>
              <a:tr h="83741">
                <a:tc>
                  <a:txBody>
                    <a:bodyPr/>
                    <a:lstStyle/>
                    <a:p>
                      <a:pPr algn="ctr" fontAlgn="ctr"/>
                      <a:r>
                        <a:rPr lang="en-GB" sz="600" u="none" strike="noStrike" dirty="0">
                          <a:effectLst/>
                        </a:rPr>
                        <a:t>36.4%</a:t>
                      </a:r>
                      <a:endParaRPr lang="en-GB" sz="600" b="0" i="0" u="none" strike="noStrike" dirty="0">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1622</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1596</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1553</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1542</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1563</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46.161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6.9</a:t>
                      </a:r>
                      <a:endParaRPr lang="en-GB" sz="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136907872"/>
                  </a:ext>
                </a:extLst>
              </a:tr>
              <a:tr h="83741">
                <a:tc>
                  <a:txBody>
                    <a:bodyPr/>
                    <a:lstStyle/>
                    <a:p>
                      <a:pPr algn="ctr" fontAlgn="ctr"/>
                      <a:r>
                        <a:rPr lang="en-GB" sz="600" u="none" strike="noStrike">
                          <a:effectLst/>
                        </a:rPr>
                        <a:t>30.8%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1669</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1664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1665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1682</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1715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46.161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6.2</a:t>
                      </a:r>
                      <a:endParaRPr lang="en-GB" sz="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246040185"/>
                  </a:ext>
                </a:extLst>
              </a:tr>
              <a:tr h="83741">
                <a:tc>
                  <a:txBody>
                    <a:bodyPr/>
                    <a:lstStyle/>
                    <a:p>
                      <a:pPr algn="ctr" fontAlgn="ctr"/>
                      <a:r>
                        <a:rPr lang="en-GB" sz="600" u="none" strike="noStrike">
                          <a:effectLst/>
                        </a:rPr>
                        <a:t>24.6%</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1705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1715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1743</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1777</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1817</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46.161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dirty="0">
                          <a:effectLst/>
                        </a:rPr>
                        <a:t>5.5</a:t>
                      </a:r>
                      <a:endParaRPr lang="en-GB" sz="6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082613678"/>
                  </a:ext>
                </a:extLst>
              </a:tr>
              <a:tr h="83741">
                <a:tc>
                  <a:txBody>
                    <a:bodyPr/>
                    <a:lstStyle/>
                    <a:p>
                      <a:pPr algn="ctr" fontAlgn="ctr"/>
                      <a:r>
                        <a:rPr lang="en-GB" sz="600" u="none" strike="noStrike">
                          <a:effectLst/>
                        </a:rPr>
                        <a:t>18.3%</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1735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1797</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1931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2033</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2103</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46.161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4.8</a:t>
                      </a:r>
                      <a:endParaRPr lang="en-GB" sz="600" b="0" i="0" u="none" strike="noStrike">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2113609768"/>
                  </a:ext>
                </a:extLst>
              </a:tr>
              <a:tr h="83741">
                <a:tc>
                  <a:txBody>
                    <a:bodyPr/>
                    <a:lstStyle/>
                    <a:p>
                      <a:pPr algn="ctr" fontAlgn="ctr"/>
                      <a:r>
                        <a:rPr lang="en-GB" sz="600" u="none" strike="noStrike">
                          <a:effectLst/>
                        </a:rPr>
                        <a:t>11.1%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1751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1849</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2054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2201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2290</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51.331</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49.854</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dirty="0">
                          <a:effectLst/>
                        </a:rPr>
                        <a:t>46.161</a:t>
                      </a:r>
                      <a:endParaRPr lang="en-GB" sz="600" b="0" i="0" u="none" strike="noStrike" dirty="0">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42.468</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a:effectLst/>
                        </a:rPr>
                        <a:t>38.775</a:t>
                      </a:r>
                      <a:endParaRPr lang="en-GB" sz="600" b="0" i="0" u="none" strike="noStrike">
                        <a:solidFill>
                          <a:srgbClr val="000000"/>
                        </a:solidFill>
                        <a:effectLst/>
                        <a:latin typeface="Arial" panose="020B0604020202020204" pitchFamily="34" charset="0"/>
                      </a:endParaRPr>
                    </a:p>
                  </a:txBody>
                  <a:tcPr marL="0" marR="0" marT="0" marB="0" anchor="ctr"/>
                </a:tc>
                <a:tc>
                  <a:txBody>
                    <a:bodyPr/>
                    <a:lstStyle/>
                    <a:p>
                      <a:pPr algn="ctr" fontAlgn="ctr"/>
                      <a:r>
                        <a:rPr lang="en-GB" sz="600" u="none" strike="noStrike" dirty="0">
                          <a:effectLst/>
                        </a:rPr>
                        <a:t>4.0</a:t>
                      </a:r>
                      <a:endParaRPr lang="en-GB" sz="600" b="0" i="0" u="none" strike="noStrike" dirty="0">
                        <a:solidFill>
                          <a:srgbClr val="000000"/>
                        </a:solidFill>
                        <a:effectLst/>
                        <a:latin typeface="Arial" panose="020B0604020202020204" pitchFamily="34" charset="0"/>
                      </a:endParaRPr>
                    </a:p>
                  </a:txBody>
                  <a:tcPr marL="0" marR="0" marT="0" marB="0" anchor="ctr"/>
                </a:tc>
                <a:extLst>
                  <a:ext uri="{0D108BD9-81ED-4DB2-BD59-A6C34878D82A}">
                    <a16:rowId xmlns:a16="http://schemas.microsoft.com/office/drawing/2014/main" val="3847921629"/>
                  </a:ext>
                </a:extLst>
              </a:tr>
            </a:tbl>
          </a:graphicData>
        </a:graphic>
      </p:graphicFrame>
      <p:sp>
        <p:nvSpPr>
          <p:cNvPr id="11" name="Left Brace 10">
            <a:extLst>
              <a:ext uri="{FF2B5EF4-FFF2-40B4-BE49-F238E27FC236}">
                <a16:creationId xmlns:a16="http://schemas.microsoft.com/office/drawing/2014/main" id="{DEABBE9F-07C7-4493-A58B-64994572B388}"/>
              </a:ext>
            </a:extLst>
          </p:cNvPr>
          <p:cNvSpPr/>
          <p:nvPr/>
        </p:nvSpPr>
        <p:spPr>
          <a:xfrm rot="16200000">
            <a:off x="4923471" y="1143842"/>
            <a:ext cx="103287" cy="2247219"/>
          </a:xfrm>
          <a:prstGeom prst="leftBrace">
            <a:avLst>
              <a:gd name="adj1" fmla="val 37848"/>
              <a:gd name="adj2" fmla="val 50000"/>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2" name="Left Brace 11">
            <a:extLst>
              <a:ext uri="{FF2B5EF4-FFF2-40B4-BE49-F238E27FC236}">
                <a16:creationId xmlns:a16="http://schemas.microsoft.com/office/drawing/2014/main" id="{FCF743C8-08C3-4B81-AB1C-DEDC04DEBAB8}"/>
              </a:ext>
            </a:extLst>
          </p:cNvPr>
          <p:cNvSpPr/>
          <p:nvPr/>
        </p:nvSpPr>
        <p:spPr>
          <a:xfrm rot="16200000">
            <a:off x="6572769" y="1731914"/>
            <a:ext cx="103290" cy="1051377"/>
          </a:xfrm>
          <a:prstGeom prst="leftBrace">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cxnSp>
        <p:nvCxnSpPr>
          <p:cNvPr id="34" name="Straight Arrow Connector 33">
            <a:extLst>
              <a:ext uri="{FF2B5EF4-FFF2-40B4-BE49-F238E27FC236}">
                <a16:creationId xmlns:a16="http://schemas.microsoft.com/office/drawing/2014/main" id="{852104E1-D97C-4B10-A8DD-AAFE89AF257A}"/>
              </a:ext>
            </a:extLst>
          </p:cNvPr>
          <p:cNvCxnSpPr>
            <a:cxnSpLocks/>
          </p:cNvCxnSpPr>
          <p:nvPr/>
        </p:nvCxnSpPr>
        <p:spPr>
          <a:xfrm flipH="1" flipV="1">
            <a:off x="6101987" y="3062110"/>
            <a:ext cx="4082" cy="76592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7" name="Content Placeholder 2">
            <a:extLst>
              <a:ext uri="{FF2B5EF4-FFF2-40B4-BE49-F238E27FC236}">
                <a16:creationId xmlns:a16="http://schemas.microsoft.com/office/drawing/2014/main" id="{D8DC97E1-9F9A-4F12-A9D8-431607AE964C}"/>
              </a:ext>
            </a:extLst>
          </p:cNvPr>
          <p:cNvSpPr txBox="1">
            <a:spLocks/>
          </p:cNvSpPr>
          <p:nvPr/>
        </p:nvSpPr>
        <p:spPr>
          <a:xfrm>
            <a:off x="4737374" y="3835273"/>
            <a:ext cx="3133455" cy="296966"/>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100" b="1" dirty="0">
                <a:latin typeface="Cambria Math" panose="02040503050406030204" pitchFamily="18" charset="0"/>
                <a:ea typeface="Cambria Math" panose="02040503050406030204" pitchFamily="18" charset="0"/>
              </a:rPr>
              <a:t>Wind-Park </a:t>
            </a:r>
            <a:r>
              <a:rPr lang="de-DE" sz="1100" b="1" dirty="0" err="1">
                <a:latin typeface="Cambria Math" panose="02040503050406030204" pitchFamily="18" charset="0"/>
                <a:ea typeface="Cambria Math" panose="02040503050406030204" pitchFamily="18" charset="0"/>
              </a:rPr>
              <a:t>capacity</a:t>
            </a:r>
            <a:r>
              <a:rPr lang="de-DE" sz="1100" b="1" dirty="0">
                <a:latin typeface="Cambria Math" panose="02040503050406030204" pitchFamily="18" charset="0"/>
                <a:ea typeface="Cambria Math" panose="02040503050406030204" pitchFamily="18" charset="0"/>
              </a:rPr>
              <a:t> – </a:t>
            </a:r>
            <a:r>
              <a:rPr lang="de-DE" sz="1100" b="1" dirty="0" err="1">
                <a:latin typeface="Cambria Math" panose="02040503050406030204" pitchFamily="18" charset="0"/>
                <a:ea typeface="Cambria Math" panose="02040503050406030204" pitchFamily="18" charset="0"/>
              </a:rPr>
              <a:t>AnnualEnergyConsumption</a:t>
            </a:r>
            <a:endParaRPr lang="de-DE" sz="1100" b="1" dirty="0">
              <a:latin typeface="Cambria Math" panose="02040503050406030204" pitchFamily="18" charset="0"/>
              <a:ea typeface="Cambria Math" panose="02040503050406030204" pitchFamily="18" charset="0"/>
            </a:endParaRPr>
          </a:p>
        </p:txBody>
      </p:sp>
      <mc:AlternateContent xmlns:mc="http://schemas.openxmlformats.org/markup-compatibility/2006" xmlns:a14="http://schemas.microsoft.com/office/drawing/2010/main">
        <mc:Choice Requires="a14">
          <p:sp>
            <p:nvSpPr>
              <p:cNvPr id="38" name="Content Placeholder 2">
                <a:extLst>
                  <a:ext uri="{FF2B5EF4-FFF2-40B4-BE49-F238E27FC236}">
                    <a16:creationId xmlns:a16="http://schemas.microsoft.com/office/drawing/2014/main" id="{B39174AA-31C1-43FA-965D-D908932668CC}"/>
                  </a:ext>
                </a:extLst>
              </p:cNvPr>
              <p:cNvSpPr txBox="1">
                <a:spLocks/>
              </p:cNvSpPr>
              <p:nvPr/>
            </p:nvSpPr>
            <p:spPr>
              <a:xfrm>
                <a:off x="6327324" y="3481703"/>
                <a:ext cx="2677886" cy="223242"/>
              </a:xfrm>
              <a:prstGeom prst="rect">
                <a:avLst/>
              </a:prstGeom>
            </p:spPr>
            <p:txBody>
              <a:bodyPr vert="horz" lIns="68580" tIns="34290" rIns="68580" bIns="3429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de-DE" sz="1350" b="1" i="0">
                          <a:latin typeface="Cambria Math" panose="02040503050406030204" pitchFamily="18" charset="0"/>
                        </a:rPr>
                        <m:t>𝐀𝐯𝐞𝐫𝐚𝐠𝐞</m:t>
                      </m:r>
                      <m:r>
                        <a:rPr lang="de-DE" sz="1350" b="1" i="0">
                          <a:latin typeface="Cambria Math" panose="02040503050406030204" pitchFamily="18" charset="0"/>
                        </a:rPr>
                        <m:t> </m:t>
                      </m:r>
                      <m:r>
                        <a:rPr lang="de-DE" sz="1350" b="1" i="0">
                          <a:latin typeface="Cambria Math" panose="02040503050406030204" pitchFamily="18" charset="0"/>
                        </a:rPr>
                        <m:t>𝐚𝐧𝐧𝐮𝐚𝐥</m:t>
                      </m:r>
                      <m:r>
                        <a:rPr lang="de-DE" sz="1350" b="1" i="0">
                          <a:latin typeface="Cambria Math" panose="02040503050406030204" pitchFamily="18" charset="0"/>
                        </a:rPr>
                        <m:t> </m:t>
                      </m:r>
                      <m:r>
                        <a:rPr lang="de-DE" sz="1350" b="1" i="0">
                          <a:latin typeface="Cambria Math" panose="02040503050406030204" pitchFamily="18" charset="0"/>
                        </a:rPr>
                        <m:t>𝐦𝐚𝐫𝐤𝐞𝐭</m:t>
                      </m:r>
                      <m:r>
                        <a:rPr lang="de-DE" sz="1350" b="1" i="0">
                          <a:latin typeface="Cambria Math" panose="02040503050406030204" pitchFamily="18" charset="0"/>
                        </a:rPr>
                        <m:t> </m:t>
                      </m:r>
                      <m:r>
                        <a:rPr lang="de-DE" sz="1350" b="1" i="0">
                          <a:latin typeface="Cambria Math" panose="02040503050406030204" pitchFamily="18" charset="0"/>
                        </a:rPr>
                        <m:t>𝐩𝐫𝐢𝐜𝐞</m:t>
                      </m:r>
                    </m:oMath>
                  </m:oMathPara>
                </a14:m>
                <a:endParaRPr lang="en-GB" sz="1350" b="1" dirty="0"/>
              </a:p>
            </p:txBody>
          </p:sp>
        </mc:Choice>
        <mc:Fallback xmlns="">
          <p:sp>
            <p:nvSpPr>
              <p:cNvPr id="38" name="Content Placeholder 2">
                <a:extLst>
                  <a:ext uri="{FF2B5EF4-FFF2-40B4-BE49-F238E27FC236}">
                    <a16:creationId xmlns:a16="http://schemas.microsoft.com/office/drawing/2014/main" id="{B39174AA-31C1-43FA-965D-D908932668CC}"/>
                  </a:ext>
                </a:extLst>
              </p:cNvPr>
              <p:cNvSpPr txBox="1">
                <a:spLocks noRot="1" noChangeAspect="1" noMove="1" noResize="1" noEditPoints="1" noAdjustHandles="1" noChangeArrowheads="1" noChangeShapeType="1" noTextEdit="1"/>
              </p:cNvSpPr>
              <p:nvPr/>
            </p:nvSpPr>
            <p:spPr>
              <a:xfrm>
                <a:off x="6327324" y="3481703"/>
                <a:ext cx="2677886" cy="223242"/>
              </a:xfrm>
              <a:prstGeom prst="rect">
                <a:avLst/>
              </a:prstGeom>
              <a:blipFill>
                <a:blip r:embed="rId6"/>
                <a:stretch>
                  <a:fillRect b="-10811"/>
                </a:stretch>
              </a:blipFill>
            </p:spPr>
            <p:txBody>
              <a:bodyPr/>
              <a:lstStyle/>
              <a:p>
                <a:r>
                  <a:rPr lang="en-GB">
                    <a:noFill/>
                  </a:rPr>
                  <a:t> </a:t>
                </a:r>
              </a:p>
            </p:txBody>
          </p:sp>
        </mc:Fallback>
      </mc:AlternateContent>
      <p:cxnSp>
        <p:nvCxnSpPr>
          <p:cNvPr id="39" name="Straight Arrow Connector 38">
            <a:extLst>
              <a:ext uri="{FF2B5EF4-FFF2-40B4-BE49-F238E27FC236}">
                <a16:creationId xmlns:a16="http://schemas.microsoft.com/office/drawing/2014/main" id="{63C8BAAC-FDFB-41F3-850A-A5A60E8A059A}"/>
              </a:ext>
            </a:extLst>
          </p:cNvPr>
          <p:cNvCxnSpPr>
            <a:cxnSpLocks/>
          </p:cNvCxnSpPr>
          <p:nvPr/>
        </p:nvCxnSpPr>
        <p:spPr>
          <a:xfrm flipV="1">
            <a:off x="7777298" y="3068642"/>
            <a:ext cx="0" cy="41306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Content Placeholder 2">
                <a:extLst>
                  <a:ext uri="{FF2B5EF4-FFF2-40B4-BE49-F238E27FC236}">
                    <a16:creationId xmlns:a16="http://schemas.microsoft.com/office/drawing/2014/main" id="{92B27DBC-8DCB-4822-96B3-B027B4948AD6}"/>
                  </a:ext>
                </a:extLst>
              </p:cNvPr>
              <p:cNvSpPr txBox="1">
                <a:spLocks/>
              </p:cNvSpPr>
              <p:nvPr/>
            </p:nvSpPr>
            <p:spPr>
              <a:xfrm>
                <a:off x="6712406" y="2470618"/>
                <a:ext cx="2673804" cy="22324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de-DE" sz="900" b="1" i="0">
                          <a:latin typeface="Cambria Math" panose="02040503050406030204" pitchFamily="18" charset="0"/>
                        </a:rPr>
                        <m:t>𝐏𝐨𝐥𝐢𝐜𝐲</m:t>
                      </m:r>
                      <m:r>
                        <a:rPr lang="de-DE" sz="900" b="1" i="0">
                          <a:latin typeface="Cambria Math" panose="02040503050406030204" pitchFamily="18" charset="0"/>
                        </a:rPr>
                        <m:t> </m:t>
                      </m:r>
                      <m:r>
                        <a:rPr lang="de-DE" sz="900" b="1" i="0">
                          <a:latin typeface="Cambria Math" panose="02040503050406030204" pitchFamily="18" charset="0"/>
                        </a:rPr>
                        <m:t>𝐥𝐞𝐯𝐞𝐫</m:t>
                      </m:r>
                      <m:r>
                        <a:rPr lang="de-DE" sz="900" b="1" i="0">
                          <a:latin typeface="Cambria Math" panose="02040503050406030204" pitchFamily="18" charset="0"/>
                        </a:rPr>
                        <m:t>:</m:t>
                      </m:r>
                      <m:r>
                        <a:rPr lang="de-DE" sz="900" b="1" i="0">
                          <a:latin typeface="Cambria Math" panose="02040503050406030204" pitchFamily="18" charset="0"/>
                        </a:rPr>
                        <m:t>𝐬𝐭𝐚𝐫𝐭𝐢𝐧𝐠</m:t>
                      </m:r>
                      <m:r>
                        <a:rPr lang="de-DE" sz="900" b="1" i="0">
                          <a:latin typeface="Cambria Math" panose="02040503050406030204" pitchFamily="18" charset="0"/>
                        </a:rPr>
                        <m:t> </m:t>
                      </m:r>
                      <m:r>
                        <a:rPr lang="de-DE" sz="900" b="1" i="0">
                          <a:latin typeface="Cambria Math" panose="02040503050406030204" pitchFamily="18" charset="0"/>
                        </a:rPr>
                        <m:t>𝐚𝐭</m:t>
                      </m:r>
                      <m:r>
                        <a:rPr lang="de-DE" sz="900" b="1" i="0">
                          <a:latin typeface="Cambria Math" panose="02040503050406030204" pitchFamily="18" charset="0"/>
                        </a:rPr>
                        <m:t> </m:t>
                      </m:r>
                      <m:r>
                        <a:rPr lang="de-DE" sz="900" b="1" i="0">
                          <a:latin typeface="Cambria Math" panose="02040503050406030204" pitchFamily="18" charset="0"/>
                        </a:rPr>
                        <m:t>𝟔</m:t>
                      </m:r>
                      <m:r>
                        <a:rPr lang="de-DE" sz="900" b="1" i="0">
                          <a:latin typeface="Cambria Math" panose="02040503050406030204" pitchFamily="18" charset="0"/>
                        </a:rPr>
                        <m:t>.</m:t>
                      </m:r>
                      <m:r>
                        <a:rPr lang="de-DE" sz="900" b="1" i="0">
                          <a:latin typeface="Cambria Math" panose="02040503050406030204" pitchFamily="18" charset="0"/>
                        </a:rPr>
                        <m:t>𝟖𝟖</m:t>
                      </m:r>
                      <m:r>
                        <a:rPr lang="de-DE" sz="900" b="1" i="0">
                          <a:latin typeface="Cambria Math" panose="02040503050406030204" pitchFamily="18" charset="0"/>
                        </a:rPr>
                        <m:t> </m:t>
                      </m:r>
                      <m:r>
                        <a:rPr lang="de-DE" sz="900" b="1" i="0">
                          <a:latin typeface="Cambria Math" panose="02040503050406030204" pitchFamily="18" charset="0"/>
                        </a:rPr>
                        <m:t>𝐜𝐭</m:t>
                      </m:r>
                      <m:r>
                        <a:rPr lang="de-DE" sz="900" b="1" i="0">
                          <a:latin typeface="Cambria Math" panose="02040503050406030204" pitchFamily="18" charset="0"/>
                        </a:rPr>
                        <m:t>/</m:t>
                      </m:r>
                      <m:r>
                        <a:rPr lang="de-DE" sz="900" b="1" i="0">
                          <a:latin typeface="Cambria Math" panose="02040503050406030204" pitchFamily="18" charset="0"/>
                        </a:rPr>
                        <m:t>𝐊𝐖𝐡</m:t>
                      </m:r>
                    </m:oMath>
                  </m:oMathPara>
                </a14:m>
                <a:endParaRPr lang="en-GB" sz="900" b="1" dirty="0"/>
              </a:p>
            </p:txBody>
          </p:sp>
        </mc:Choice>
        <mc:Fallback xmlns="">
          <p:sp>
            <p:nvSpPr>
              <p:cNvPr id="49" name="Content Placeholder 2">
                <a:extLst>
                  <a:ext uri="{FF2B5EF4-FFF2-40B4-BE49-F238E27FC236}">
                    <a16:creationId xmlns:a16="http://schemas.microsoft.com/office/drawing/2014/main" id="{92B27DBC-8DCB-4822-96B3-B027B4948AD6}"/>
                  </a:ext>
                </a:extLst>
              </p:cNvPr>
              <p:cNvSpPr txBox="1">
                <a:spLocks noRot="1" noChangeAspect="1" noMove="1" noResize="1" noEditPoints="1" noAdjustHandles="1" noChangeArrowheads="1" noChangeShapeType="1" noTextEdit="1"/>
              </p:cNvSpPr>
              <p:nvPr/>
            </p:nvSpPr>
            <p:spPr>
              <a:xfrm>
                <a:off x="6712406" y="2470618"/>
                <a:ext cx="2673804" cy="223242"/>
              </a:xfrm>
              <a:prstGeom prst="rect">
                <a:avLst/>
              </a:prstGeom>
              <a:blipFill>
                <a:blip r:embed="rId7"/>
                <a:stretch>
                  <a:fillRect/>
                </a:stretch>
              </a:blipFill>
            </p:spPr>
            <p:txBody>
              <a:bodyPr/>
              <a:lstStyle/>
              <a:p>
                <a:r>
                  <a:rPr lang="en-GB">
                    <a:noFill/>
                  </a:rPr>
                  <a:t> </a:t>
                </a:r>
              </a:p>
            </p:txBody>
          </p:sp>
        </mc:Fallback>
      </mc:AlternateContent>
      <p:cxnSp>
        <p:nvCxnSpPr>
          <p:cNvPr id="50" name="Straight Arrow Connector 49">
            <a:extLst>
              <a:ext uri="{FF2B5EF4-FFF2-40B4-BE49-F238E27FC236}">
                <a16:creationId xmlns:a16="http://schemas.microsoft.com/office/drawing/2014/main" id="{3E2AD8C6-A54A-4F80-AE4B-5FD726DEB88F}"/>
              </a:ext>
            </a:extLst>
          </p:cNvPr>
          <p:cNvCxnSpPr>
            <a:cxnSpLocks/>
          </p:cNvCxnSpPr>
          <p:nvPr/>
        </p:nvCxnSpPr>
        <p:spPr>
          <a:xfrm>
            <a:off x="8463815" y="2608760"/>
            <a:ext cx="0" cy="211379"/>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0FBDCDD4-9B7D-489F-8E9B-1F0CCF24E746}"/>
              </a:ext>
            </a:extLst>
          </p:cNvPr>
          <p:cNvCxnSpPr>
            <a:cxnSpLocks/>
            <a:stCxn id="12" idx="1"/>
          </p:cNvCxnSpPr>
          <p:nvPr/>
        </p:nvCxnSpPr>
        <p:spPr>
          <a:xfrm rot="5400000">
            <a:off x="5807764" y="1935641"/>
            <a:ext cx="443045" cy="1190259"/>
          </a:xfrm>
          <a:prstGeom prst="bentConnector4">
            <a:avLst>
              <a:gd name="adj1" fmla="val 38698"/>
              <a:gd name="adj2" fmla="val 99784"/>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Content Placeholder 2">
                <a:extLst>
                  <a:ext uri="{FF2B5EF4-FFF2-40B4-BE49-F238E27FC236}">
                    <a16:creationId xmlns:a16="http://schemas.microsoft.com/office/drawing/2014/main" id="{59A9F5F2-C1B6-4D58-B8ED-D052B77A7EAF}"/>
                  </a:ext>
                </a:extLst>
              </p:cNvPr>
              <p:cNvSpPr txBox="1">
                <a:spLocks/>
              </p:cNvSpPr>
              <p:nvPr/>
            </p:nvSpPr>
            <p:spPr>
              <a:xfrm>
                <a:off x="3568701" y="4226964"/>
                <a:ext cx="3486150" cy="47761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𝑹𝑶𝑰</m:t>
                      </m:r>
                      <m:r>
                        <a:rPr lang="de-DE" sz="2000" b="1" i="1" smtClean="0">
                          <a:latin typeface="Cambria Math" panose="02040503050406030204" pitchFamily="18" charset="0"/>
                        </a:rPr>
                        <m:t>= </m:t>
                      </m:r>
                      <m:f>
                        <m:fPr>
                          <m:ctrlPr>
                            <a:rPr lang="de-DE" sz="2000" b="1" i="1" dirty="0" smtClean="0">
                              <a:latin typeface="Cambria Math" panose="02040503050406030204" pitchFamily="18" charset="0"/>
                            </a:rPr>
                          </m:ctrlPr>
                        </m:fPr>
                        <m:num>
                          <m:r>
                            <a:rPr lang="en-US" sz="2000" b="1" i="1" dirty="0" smtClean="0">
                              <a:latin typeface="Cambria Math" panose="02040503050406030204" pitchFamily="18" charset="0"/>
                            </a:rPr>
                            <m:t>𝑵𝑷𝑽</m:t>
                          </m:r>
                        </m:num>
                        <m:den>
                          <m:r>
                            <a:rPr lang="en-US" sz="2000" b="1" i="1" dirty="0" smtClean="0">
                              <a:latin typeface="Cambria Math" panose="02040503050406030204" pitchFamily="18" charset="0"/>
                            </a:rPr>
                            <m:t>𝑻𝒐𝒕𝒂𝒍𝑰𝒏𝒗𝒆𝒔𝒕𝒎𝒆𝒏𝒕</m:t>
                          </m:r>
                        </m:den>
                      </m:f>
                    </m:oMath>
                  </m:oMathPara>
                </a14:m>
                <a:endParaRPr lang="en-GB" sz="2000" b="1" dirty="0"/>
              </a:p>
            </p:txBody>
          </p:sp>
        </mc:Choice>
        <mc:Fallback xmlns="">
          <p:sp>
            <p:nvSpPr>
              <p:cNvPr id="51" name="Content Placeholder 2">
                <a:extLst>
                  <a:ext uri="{FF2B5EF4-FFF2-40B4-BE49-F238E27FC236}">
                    <a16:creationId xmlns:a16="http://schemas.microsoft.com/office/drawing/2014/main" id="{59A9F5F2-C1B6-4D58-B8ED-D052B77A7EAF}"/>
                  </a:ext>
                </a:extLst>
              </p:cNvPr>
              <p:cNvSpPr txBox="1">
                <a:spLocks noRot="1" noChangeAspect="1" noMove="1" noResize="1" noEditPoints="1" noAdjustHandles="1" noChangeArrowheads="1" noChangeShapeType="1" noTextEdit="1"/>
              </p:cNvSpPr>
              <p:nvPr/>
            </p:nvSpPr>
            <p:spPr>
              <a:xfrm>
                <a:off x="3568701" y="4226964"/>
                <a:ext cx="3486150" cy="477611"/>
              </a:xfrm>
              <a:prstGeom prst="rect">
                <a:avLst/>
              </a:prstGeom>
              <a:blipFill>
                <a:blip r:embed="rId8"/>
                <a:stretch>
                  <a:fillRect b="-29114"/>
                </a:stretch>
              </a:blipFill>
            </p:spPr>
            <p:txBody>
              <a:bodyPr/>
              <a:lstStyle/>
              <a:p>
                <a:r>
                  <a:rPr lang="en-GB">
                    <a:noFill/>
                  </a:rPr>
                  <a:t> </a:t>
                </a:r>
              </a:p>
            </p:txBody>
          </p:sp>
        </mc:Fallback>
      </mc:AlternateContent>
      <p:sp>
        <p:nvSpPr>
          <p:cNvPr id="52" name="Arrow: Right 51">
            <a:extLst>
              <a:ext uri="{FF2B5EF4-FFF2-40B4-BE49-F238E27FC236}">
                <a16:creationId xmlns:a16="http://schemas.microsoft.com/office/drawing/2014/main" id="{DE0C0E71-FC7E-48A7-B1AD-91A1265B4A0B}"/>
              </a:ext>
            </a:extLst>
          </p:cNvPr>
          <p:cNvSpPr/>
          <p:nvPr/>
        </p:nvSpPr>
        <p:spPr>
          <a:xfrm>
            <a:off x="2876550" y="4465769"/>
            <a:ext cx="508000" cy="282971"/>
          </a:xfrm>
          <a:prstGeom prst="rightArrow">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7" name="Title 56">
            <a:extLst>
              <a:ext uri="{FF2B5EF4-FFF2-40B4-BE49-F238E27FC236}">
                <a16:creationId xmlns:a16="http://schemas.microsoft.com/office/drawing/2014/main" id="{FB788FF7-AE1A-4607-8E72-80D232E72E11}"/>
              </a:ext>
            </a:extLst>
          </p:cNvPr>
          <p:cNvSpPr>
            <a:spLocks noGrp="1"/>
          </p:cNvSpPr>
          <p:nvPr>
            <p:ph type="title"/>
          </p:nvPr>
        </p:nvSpPr>
        <p:spPr/>
        <p:txBody>
          <a:bodyPr>
            <a:normAutofit fontScale="90000"/>
          </a:bodyPr>
          <a:lstStyle/>
          <a:p>
            <a:r>
              <a:rPr lang="en-GB" b="1" dirty="0"/>
              <a:t>Investors</a:t>
            </a:r>
            <a:r>
              <a:rPr lang="en-GB" dirty="0"/>
              <a:t> – Detailed ROI calculations</a:t>
            </a:r>
          </a:p>
        </p:txBody>
      </p:sp>
      <p:cxnSp>
        <p:nvCxnSpPr>
          <p:cNvPr id="31" name="Straight Arrow Connector 30">
            <a:extLst>
              <a:ext uri="{FF2B5EF4-FFF2-40B4-BE49-F238E27FC236}">
                <a16:creationId xmlns:a16="http://schemas.microsoft.com/office/drawing/2014/main" id="{FE14913A-3028-4A2E-8301-A35CA018E911}"/>
              </a:ext>
            </a:extLst>
          </p:cNvPr>
          <p:cNvCxnSpPr>
            <a:cxnSpLocks/>
          </p:cNvCxnSpPr>
          <p:nvPr/>
        </p:nvCxnSpPr>
        <p:spPr>
          <a:xfrm flipV="1">
            <a:off x="4162031" y="3079919"/>
            <a:ext cx="0" cy="41306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22467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FB009-FB95-4647-A15C-45B73F0B09F0}"/>
              </a:ext>
            </a:extLst>
          </p:cNvPr>
          <p:cNvSpPr>
            <a:spLocks noGrp="1"/>
          </p:cNvSpPr>
          <p:nvPr>
            <p:ph type="title"/>
          </p:nvPr>
        </p:nvSpPr>
        <p:spPr/>
        <p:txBody>
          <a:bodyPr/>
          <a:lstStyle/>
          <a:p>
            <a:r>
              <a:rPr lang="en-GB" b="1" dirty="0"/>
              <a:t>Investors</a:t>
            </a:r>
            <a:r>
              <a:rPr lang="en-GB" dirty="0"/>
              <a:t> – Peer Effect</a:t>
            </a:r>
          </a:p>
        </p:txBody>
      </p:sp>
      <p:sp>
        <p:nvSpPr>
          <p:cNvPr id="3" name="Content Placeholder 2">
            <a:extLst>
              <a:ext uri="{FF2B5EF4-FFF2-40B4-BE49-F238E27FC236}">
                <a16:creationId xmlns:a16="http://schemas.microsoft.com/office/drawing/2014/main" id="{828B7C55-89D5-44BE-AC04-1723F3E602DB}"/>
              </a:ext>
            </a:extLst>
          </p:cNvPr>
          <p:cNvSpPr>
            <a:spLocks noGrp="1"/>
          </p:cNvSpPr>
          <p:nvPr>
            <p:ph idx="1"/>
          </p:nvPr>
        </p:nvSpPr>
        <p:spPr>
          <a:xfrm>
            <a:off x="927012" y="1200150"/>
            <a:ext cx="7942558" cy="1873250"/>
          </a:xfrm>
        </p:spPr>
        <p:txBody>
          <a:bodyPr>
            <a:normAutofit/>
          </a:bodyPr>
          <a:lstStyle/>
          <a:p>
            <a:pPr marL="0" lvl="0" indent="0">
              <a:spcBef>
                <a:spcPts val="0"/>
              </a:spcBef>
              <a:buNone/>
            </a:pPr>
            <a:r>
              <a:rPr lang="en-US" sz="2100" b="1" dirty="0">
                <a:latin typeface="Nunito"/>
                <a:ea typeface="Nunito"/>
                <a:cs typeface="Nunito"/>
                <a:sym typeface="Nunito"/>
              </a:rPr>
              <a:t>Decision-making is often influenced by soft factors:</a:t>
            </a:r>
          </a:p>
          <a:p>
            <a:pPr marL="457200" lvl="0" algn="just">
              <a:spcBef>
                <a:spcPts val="1600"/>
              </a:spcBef>
              <a:buSzPts val="1800"/>
              <a:buFont typeface="Nunito"/>
              <a:buChar char="-"/>
            </a:pPr>
            <a:r>
              <a:rPr lang="en-US" sz="1800" dirty="0">
                <a:latin typeface="Nunito"/>
                <a:ea typeface="Nunito"/>
                <a:cs typeface="Nunito"/>
                <a:sym typeface="Nunito"/>
              </a:rPr>
              <a:t>“act by habit, </a:t>
            </a:r>
            <a:r>
              <a:rPr lang="en-US" sz="1800" b="1" dirty="0">
                <a:latin typeface="Nunito"/>
                <a:ea typeface="Nunito"/>
                <a:cs typeface="Nunito"/>
                <a:sym typeface="Nunito"/>
              </a:rPr>
              <a:t>imitation of others</a:t>
            </a:r>
            <a:r>
              <a:rPr lang="en-US" sz="1800" dirty="0">
                <a:latin typeface="Nunito"/>
                <a:ea typeface="Nunito"/>
                <a:cs typeface="Nunito"/>
                <a:sym typeface="Nunito"/>
              </a:rPr>
              <a:t>, and trust in institutions, on reputation or a good name” (</a:t>
            </a:r>
            <a:r>
              <a:rPr lang="en-US" sz="1800" dirty="0" err="1">
                <a:latin typeface="Nunito"/>
                <a:ea typeface="Nunito"/>
                <a:cs typeface="Nunito"/>
                <a:sym typeface="Nunito"/>
              </a:rPr>
              <a:t>Gigerenzer</a:t>
            </a:r>
            <a:r>
              <a:rPr lang="en-US" sz="1800" dirty="0">
                <a:latin typeface="Nunito"/>
                <a:ea typeface="Nunito"/>
                <a:cs typeface="Nunito"/>
                <a:sym typeface="Nunito"/>
              </a:rPr>
              <a:t> and Engel, 2006, p.3)</a:t>
            </a:r>
          </a:p>
          <a:p>
            <a:pPr marL="457200" lvl="0">
              <a:spcBef>
                <a:spcPts val="0"/>
              </a:spcBef>
              <a:buSzPts val="1800"/>
              <a:buFont typeface="Nunito"/>
              <a:buChar char="-"/>
            </a:pPr>
            <a:r>
              <a:rPr lang="en-US" sz="1800" b="1" dirty="0">
                <a:latin typeface="Nunito"/>
                <a:ea typeface="Nunito"/>
                <a:cs typeface="Nunito"/>
                <a:sym typeface="Nunito"/>
              </a:rPr>
              <a:t>Preference to stay with status quo </a:t>
            </a:r>
            <a:r>
              <a:rPr lang="en-US" sz="1800" dirty="0">
                <a:latin typeface="Nunito"/>
                <a:ea typeface="Nunito"/>
                <a:cs typeface="Nunito"/>
                <a:sym typeface="Nunito"/>
              </a:rPr>
              <a:t>instead of changing (Kahneman et. al, 1991</a:t>
            </a:r>
            <a:r>
              <a:rPr lang="de-DE" sz="1800" dirty="0">
                <a:latin typeface="Nunito"/>
                <a:ea typeface="Nunito"/>
                <a:cs typeface="Nunito"/>
                <a:sym typeface="Nunito"/>
              </a:rPr>
              <a:t>)</a:t>
            </a:r>
          </a:p>
        </p:txBody>
      </p:sp>
      <p:graphicFrame>
        <p:nvGraphicFramePr>
          <p:cNvPr id="5" name="Table 4">
            <a:extLst>
              <a:ext uri="{FF2B5EF4-FFF2-40B4-BE49-F238E27FC236}">
                <a16:creationId xmlns:a16="http://schemas.microsoft.com/office/drawing/2014/main" id="{51A7D04E-E364-4A8A-9B1D-374A911FF7F2}"/>
              </a:ext>
            </a:extLst>
          </p:cNvPr>
          <p:cNvGraphicFramePr>
            <a:graphicFrameLocks noGrp="1"/>
          </p:cNvGraphicFramePr>
          <p:nvPr>
            <p:extLst>
              <p:ext uri="{D42A27DB-BD31-4B8C-83A1-F6EECF244321}">
                <p14:modId xmlns:p14="http://schemas.microsoft.com/office/powerpoint/2010/main" val="526504177"/>
              </p:ext>
            </p:extLst>
          </p:nvPr>
        </p:nvGraphicFramePr>
        <p:xfrm>
          <a:off x="1435100" y="3073400"/>
          <a:ext cx="7042152" cy="829269"/>
        </p:xfrm>
        <a:graphic>
          <a:graphicData uri="http://schemas.openxmlformats.org/drawingml/2006/table">
            <a:tbl>
              <a:tblPr firstRow="1" bandRow="1">
                <a:tableStyleId>{00A15C55-8517-42AA-B614-E9B94910E393}</a:tableStyleId>
              </a:tblPr>
              <a:tblGrid>
                <a:gridCol w="1760538">
                  <a:extLst>
                    <a:ext uri="{9D8B030D-6E8A-4147-A177-3AD203B41FA5}">
                      <a16:colId xmlns:a16="http://schemas.microsoft.com/office/drawing/2014/main" val="851494779"/>
                    </a:ext>
                  </a:extLst>
                </a:gridCol>
                <a:gridCol w="1760538">
                  <a:extLst>
                    <a:ext uri="{9D8B030D-6E8A-4147-A177-3AD203B41FA5}">
                      <a16:colId xmlns:a16="http://schemas.microsoft.com/office/drawing/2014/main" val="1187672848"/>
                    </a:ext>
                  </a:extLst>
                </a:gridCol>
                <a:gridCol w="1760538">
                  <a:extLst>
                    <a:ext uri="{9D8B030D-6E8A-4147-A177-3AD203B41FA5}">
                      <a16:colId xmlns:a16="http://schemas.microsoft.com/office/drawing/2014/main" val="2107236289"/>
                    </a:ext>
                  </a:extLst>
                </a:gridCol>
                <a:gridCol w="1760538">
                  <a:extLst>
                    <a:ext uri="{9D8B030D-6E8A-4147-A177-3AD203B41FA5}">
                      <a16:colId xmlns:a16="http://schemas.microsoft.com/office/drawing/2014/main" val="1692909814"/>
                    </a:ext>
                  </a:extLst>
                </a:gridCol>
              </a:tblGrid>
              <a:tr h="280629">
                <a:tc>
                  <a:txBody>
                    <a:bodyPr/>
                    <a:lstStyle/>
                    <a:p>
                      <a:pPr algn="ctr"/>
                      <a:r>
                        <a:rPr lang="en-US" sz="1200" noProof="0">
                          <a:latin typeface="Montserrat" panose="00000500000000000000" pitchFamily="2" charset="0"/>
                        </a:rPr>
                        <a:t>Investor Types</a:t>
                      </a:r>
                    </a:p>
                  </a:txBody>
                  <a:tcPr>
                    <a:solidFill>
                      <a:schemeClr val="accent4"/>
                    </a:solidFill>
                  </a:tcPr>
                </a:tc>
                <a:tc>
                  <a:txBody>
                    <a:bodyPr/>
                    <a:lstStyle/>
                    <a:p>
                      <a:pPr algn="ctr"/>
                      <a:r>
                        <a:rPr lang="en-US" sz="1200" noProof="0">
                          <a:latin typeface="Montserrat" panose="00000500000000000000" pitchFamily="2" charset="0"/>
                        </a:rPr>
                        <a:t>Leader </a:t>
                      </a:r>
                    </a:p>
                  </a:txBody>
                  <a:tcPr/>
                </a:tc>
                <a:tc>
                  <a:txBody>
                    <a:bodyPr/>
                    <a:lstStyle/>
                    <a:p>
                      <a:pPr algn="ctr"/>
                      <a:r>
                        <a:rPr lang="en-US" sz="1200" noProof="0">
                          <a:latin typeface="Montserrat" panose="00000500000000000000" pitchFamily="2" charset="0"/>
                        </a:rPr>
                        <a:t>Follower</a:t>
                      </a:r>
                    </a:p>
                  </a:txBody>
                  <a:tcPr/>
                </a:tc>
                <a:tc>
                  <a:txBody>
                    <a:bodyPr/>
                    <a:lstStyle/>
                    <a:p>
                      <a:pPr algn="ctr"/>
                      <a:r>
                        <a:rPr lang="en-US" sz="1200" noProof="0">
                          <a:latin typeface="Montserrat" panose="00000500000000000000" pitchFamily="2" charset="0"/>
                        </a:rPr>
                        <a:t>Tradtionalist</a:t>
                      </a:r>
                    </a:p>
                  </a:txBody>
                  <a:tcPr/>
                </a:tc>
                <a:extLst>
                  <a:ext uri="{0D108BD9-81ED-4DB2-BD59-A6C34878D82A}">
                    <a16:rowId xmlns:a16="http://schemas.microsoft.com/office/drawing/2014/main" val="407305458"/>
                  </a:ext>
                </a:extLst>
              </a:tr>
              <a:tr h="187479">
                <a:tc>
                  <a:txBody>
                    <a:bodyPr/>
                    <a:lstStyle/>
                    <a:p>
                      <a:pPr algn="ctr"/>
                      <a:r>
                        <a:rPr lang="en-US" sz="1200" b="1" noProof="0" dirty="0">
                          <a:solidFill>
                            <a:schemeClr val="bg1"/>
                          </a:solidFill>
                          <a:latin typeface="Montserrat" panose="00000500000000000000" pitchFamily="2" charset="0"/>
                        </a:rPr>
                        <a:t>ROI-Threshold</a:t>
                      </a:r>
                    </a:p>
                  </a:txBody>
                  <a:tcPr>
                    <a:solidFill>
                      <a:schemeClr val="accent4"/>
                    </a:solidFill>
                  </a:tcPr>
                </a:tc>
                <a:tc>
                  <a:txBody>
                    <a:bodyPr/>
                    <a:lstStyle/>
                    <a:p>
                      <a:pPr algn="ctr"/>
                      <a:r>
                        <a:rPr lang="en-US" sz="1200" noProof="0" dirty="0">
                          <a:latin typeface="Montserrat" panose="00000500000000000000" pitchFamily="2" charset="0"/>
                        </a:rPr>
                        <a:t>Low</a:t>
                      </a:r>
                    </a:p>
                  </a:txBody>
                  <a:tcPr/>
                </a:tc>
                <a:tc>
                  <a:txBody>
                    <a:bodyPr/>
                    <a:lstStyle/>
                    <a:p>
                      <a:pPr algn="ctr"/>
                      <a:r>
                        <a:rPr lang="en-US" sz="1200" noProof="0">
                          <a:latin typeface="Montserrat" panose="00000500000000000000" pitchFamily="2" charset="0"/>
                        </a:rPr>
                        <a:t>Medium</a:t>
                      </a:r>
                    </a:p>
                  </a:txBody>
                  <a:tcPr/>
                </a:tc>
                <a:tc>
                  <a:txBody>
                    <a:bodyPr/>
                    <a:lstStyle/>
                    <a:p>
                      <a:pPr algn="ctr"/>
                      <a:r>
                        <a:rPr lang="en-US" sz="1200" noProof="0">
                          <a:latin typeface="Montserrat" panose="00000500000000000000" pitchFamily="2" charset="0"/>
                        </a:rPr>
                        <a:t>High</a:t>
                      </a:r>
                    </a:p>
                  </a:txBody>
                  <a:tcPr/>
                </a:tc>
                <a:extLst>
                  <a:ext uri="{0D108BD9-81ED-4DB2-BD59-A6C34878D82A}">
                    <a16:rowId xmlns:a16="http://schemas.microsoft.com/office/drawing/2014/main" val="1289806089"/>
                  </a:ext>
                </a:extLst>
              </a:tr>
              <a:tr h="273613">
                <a:tc>
                  <a:txBody>
                    <a:bodyPr/>
                    <a:lstStyle/>
                    <a:p>
                      <a:pPr algn="ctr"/>
                      <a:r>
                        <a:rPr lang="en-US" sz="1200" b="1" noProof="0" dirty="0">
                          <a:solidFill>
                            <a:schemeClr val="bg1"/>
                          </a:solidFill>
                          <a:latin typeface="Montserrat" panose="00000500000000000000" pitchFamily="2" charset="0"/>
                        </a:rPr>
                        <a:t>Sensitivity to peers</a:t>
                      </a:r>
                    </a:p>
                  </a:txBody>
                  <a:tcPr>
                    <a:solidFill>
                      <a:schemeClr val="accent4"/>
                    </a:solidFill>
                  </a:tcPr>
                </a:tc>
                <a:tc>
                  <a:txBody>
                    <a:bodyPr/>
                    <a:lstStyle/>
                    <a:p>
                      <a:pPr algn="ctr"/>
                      <a:r>
                        <a:rPr lang="en-US" sz="1200" noProof="0">
                          <a:latin typeface="Montserrat" panose="00000500000000000000" pitchFamily="2" charset="0"/>
                        </a:rPr>
                        <a:t>Low</a:t>
                      </a:r>
                    </a:p>
                  </a:txBody>
                  <a:tcPr/>
                </a:tc>
                <a:tc>
                  <a:txBody>
                    <a:bodyPr/>
                    <a:lstStyle/>
                    <a:p>
                      <a:pPr algn="ctr"/>
                      <a:r>
                        <a:rPr lang="en-US" sz="1200" noProof="0">
                          <a:latin typeface="Montserrat" panose="00000500000000000000" pitchFamily="2" charset="0"/>
                        </a:rPr>
                        <a:t>High</a:t>
                      </a:r>
                    </a:p>
                  </a:txBody>
                  <a:tcPr/>
                </a:tc>
                <a:tc>
                  <a:txBody>
                    <a:bodyPr/>
                    <a:lstStyle/>
                    <a:p>
                      <a:pPr algn="ctr"/>
                      <a:r>
                        <a:rPr lang="en-US" sz="1200" noProof="0" dirty="0">
                          <a:latin typeface="Montserrat" panose="00000500000000000000" pitchFamily="2" charset="0"/>
                        </a:rPr>
                        <a:t>Low</a:t>
                      </a:r>
                    </a:p>
                  </a:txBody>
                  <a:tcPr/>
                </a:tc>
                <a:extLst>
                  <a:ext uri="{0D108BD9-81ED-4DB2-BD59-A6C34878D82A}">
                    <a16:rowId xmlns:a16="http://schemas.microsoft.com/office/drawing/2014/main" val="3599122719"/>
                  </a:ext>
                </a:extLst>
              </a:tr>
            </a:tbl>
          </a:graphicData>
        </a:graphic>
      </p:graphicFrame>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56B22C3B-93F9-4A04-A49E-13F637E8322B}"/>
                  </a:ext>
                </a:extLst>
              </p:cNvPr>
              <p:cNvSpPr txBox="1">
                <a:spLocks/>
              </p:cNvSpPr>
              <p:nvPr/>
            </p:nvSpPr>
            <p:spPr>
              <a:xfrm>
                <a:off x="1568449" y="4233314"/>
                <a:ext cx="7042151" cy="477611"/>
              </a:xfrm>
              <a:prstGeom prst="rect">
                <a:avLst/>
              </a:prstGeom>
            </p:spPr>
            <p:txBody>
              <a:bodyPr vert="horz" lIns="91440" tIns="45720" rIns="91440" bIns="45720" rtlCol="0">
                <a:noAutofit/>
              </a:bodyPr>
              <a:lstStyle>
                <a:lvl1pPr marL="342900" indent="-342900" algn="l" defTabSz="457200" rtl="0" eaLnBrk="1" latinLnBrk="0" hangingPunct="1">
                  <a:spcBef>
                    <a:spcPct val="20000"/>
                  </a:spcBef>
                  <a:buClr>
                    <a:srgbClr val="00A6D6"/>
                  </a:buClr>
                  <a:buFont typeface="Arial"/>
                  <a:buChar char="•"/>
                  <a:defRPr sz="2800" kern="1200">
                    <a:solidFill>
                      <a:schemeClr val="tx1"/>
                    </a:solidFill>
                    <a:latin typeface="Arial"/>
                    <a:ea typeface="+mn-ea"/>
                    <a:cs typeface="Arial"/>
                  </a:defRPr>
                </a:lvl1pPr>
                <a:lvl2pPr marL="742950" indent="-28575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2pPr>
                <a:lvl3pPr marL="1143000" indent="-228600" algn="l" defTabSz="457200" rtl="0" eaLnBrk="1" latinLnBrk="0" hangingPunct="1">
                  <a:spcBef>
                    <a:spcPct val="20000"/>
                  </a:spcBef>
                  <a:buClr>
                    <a:srgbClr val="00A6D6"/>
                  </a:buClr>
                  <a:buFont typeface="Arial"/>
                  <a:buChar char="•"/>
                  <a:defRPr sz="24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0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0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𝑹𝑶𝑰</m:t>
                      </m:r>
                      <m:r>
                        <a:rPr lang="de-DE" sz="2000" b="1" i="1" smtClean="0">
                          <a:latin typeface="Cambria Math" panose="02040503050406030204" pitchFamily="18" charset="0"/>
                        </a:rPr>
                        <m:t>𝑻</m:t>
                      </m:r>
                      <m:r>
                        <a:rPr lang="de-DE" sz="2000" b="1" i="1" smtClean="0">
                          <a:latin typeface="Cambria Math" panose="02040503050406030204" pitchFamily="18" charset="0"/>
                        </a:rPr>
                        <m:t>=</m:t>
                      </m:r>
                      <m:r>
                        <a:rPr lang="en-US" sz="2000" b="1" i="1">
                          <a:latin typeface="Cambria Math" panose="02040503050406030204" pitchFamily="18" charset="0"/>
                        </a:rPr>
                        <m:t>𝑹𝑶𝑰</m:t>
                      </m:r>
                      <m:r>
                        <a:rPr lang="de-DE" sz="2000" b="1" i="1" smtClean="0">
                          <a:latin typeface="Cambria Math" panose="02040503050406030204" pitchFamily="18" charset="0"/>
                        </a:rPr>
                        <m:t>𝑻</m:t>
                      </m:r>
                      <m:r>
                        <a:rPr lang="de-DE" sz="2000" b="1" i="1" smtClean="0">
                          <a:latin typeface="Cambria Math" panose="02040503050406030204" pitchFamily="18" charset="0"/>
                          <a:ea typeface="Cambria Math" panose="02040503050406030204" pitchFamily="18" charset="0"/>
                        </a:rPr>
                        <m:t>×</m:t>
                      </m:r>
                      <m:r>
                        <a:rPr lang="de-DE" sz="2000" b="1" i="1" smtClean="0">
                          <a:latin typeface="Cambria Math" panose="02040503050406030204" pitchFamily="18" charset="0"/>
                          <a:ea typeface="Cambria Math" panose="02040503050406030204" pitchFamily="18" charset="0"/>
                        </a:rPr>
                        <m:t>𝑺𝑻𝑷</m:t>
                      </m:r>
                      <m:r>
                        <a:rPr lang="de-DE" sz="2000" b="1" i="1" smtClean="0">
                          <a:latin typeface="Cambria Math" panose="02040503050406030204" pitchFamily="18" charset="0"/>
                          <a:ea typeface="Cambria Math" panose="02040503050406030204" pitchFamily="18" charset="0"/>
                        </a:rPr>
                        <m:t> ; </m:t>
                      </m:r>
                      <m:f>
                        <m:fPr>
                          <m:ctrlPr>
                            <a:rPr lang="de-DE" sz="2000" b="1" i="1" smtClean="0">
                              <a:latin typeface="Cambria Math" panose="02040503050406030204" pitchFamily="18" charset="0"/>
                              <a:ea typeface="Cambria Math" panose="02040503050406030204" pitchFamily="18" charset="0"/>
                            </a:rPr>
                          </m:ctrlPr>
                        </m:fPr>
                        <m:num>
                          <m:r>
                            <a:rPr lang="de-DE" sz="2000" b="1" i="1">
                              <a:latin typeface="Cambria Math" panose="02040503050406030204" pitchFamily="18" charset="0"/>
                              <a:ea typeface="Cambria Math" panose="02040503050406030204" pitchFamily="18" charset="0"/>
                            </a:rPr>
                            <m:t>𝑰𝒏𝒗𝒆𝒔𝒕𝒆𝒅</m:t>
                          </m:r>
                          <m:r>
                            <a:rPr lang="de-DE" sz="2000" b="1" i="1" smtClean="0">
                              <a:latin typeface="Cambria Math" panose="02040503050406030204" pitchFamily="18" charset="0"/>
                              <a:ea typeface="Cambria Math" panose="02040503050406030204" pitchFamily="18" charset="0"/>
                            </a:rPr>
                            <m:t> </m:t>
                          </m:r>
                          <m:r>
                            <a:rPr lang="de-DE" sz="2000" b="1" i="1" smtClean="0">
                              <a:latin typeface="Cambria Math" panose="02040503050406030204" pitchFamily="18" charset="0"/>
                              <a:ea typeface="Cambria Math" panose="02040503050406030204" pitchFamily="18" charset="0"/>
                            </a:rPr>
                            <m:t>𝑰𝒏𝒗𝒆𝒔𝒕𝒐𝒓𝒔</m:t>
                          </m:r>
                        </m:num>
                        <m:den>
                          <m:r>
                            <a:rPr lang="de-DE" sz="2000" b="1" i="1" smtClean="0">
                              <a:latin typeface="Cambria Math" panose="02040503050406030204" pitchFamily="18" charset="0"/>
                              <a:ea typeface="Cambria Math" panose="02040503050406030204" pitchFamily="18" charset="0"/>
                            </a:rPr>
                            <m:t>𝑻𝒐𝒕𝒂𝒍</m:t>
                          </m:r>
                          <m:r>
                            <a:rPr lang="de-DE" sz="2000" b="1" i="1" smtClean="0">
                              <a:latin typeface="Cambria Math" panose="02040503050406030204" pitchFamily="18" charset="0"/>
                              <a:ea typeface="Cambria Math" panose="02040503050406030204" pitchFamily="18" charset="0"/>
                            </a:rPr>
                            <m:t> </m:t>
                          </m:r>
                          <m:r>
                            <a:rPr lang="de-DE" sz="2000" b="1" i="1" smtClean="0">
                              <a:latin typeface="Cambria Math" panose="02040503050406030204" pitchFamily="18" charset="0"/>
                              <a:ea typeface="Cambria Math" panose="02040503050406030204" pitchFamily="18" charset="0"/>
                            </a:rPr>
                            <m:t>𝒏𝒖𝒎𝒃𝒆𝒓</m:t>
                          </m:r>
                          <m:r>
                            <a:rPr lang="de-DE" sz="2000" b="1" i="1" smtClean="0">
                              <a:latin typeface="Cambria Math" panose="02040503050406030204" pitchFamily="18" charset="0"/>
                              <a:ea typeface="Cambria Math" panose="02040503050406030204" pitchFamily="18" charset="0"/>
                            </a:rPr>
                            <m:t> </m:t>
                          </m:r>
                          <m:r>
                            <a:rPr lang="de-DE" sz="2000" b="1" i="1" smtClean="0">
                              <a:latin typeface="Cambria Math" panose="02040503050406030204" pitchFamily="18" charset="0"/>
                              <a:ea typeface="Cambria Math" panose="02040503050406030204" pitchFamily="18" charset="0"/>
                            </a:rPr>
                            <m:t>𝒐𝒇</m:t>
                          </m:r>
                          <m:r>
                            <a:rPr lang="de-DE" sz="2000" b="1" i="1" smtClean="0">
                              <a:latin typeface="Cambria Math" panose="02040503050406030204" pitchFamily="18" charset="0"/>
                              <a:ea typeface="Cambria Math" panose="02040503050406030204" pitchFamily="18" charset="0"/>
                            </a:rPr>
                            <m:t> </m:t>
                          </m:r>
                          <m:r>
                            <a:rPr lang="de-DE" sz="2000" b="1" i="1" smtClean="0">
                              <a:latin typeface="Cambria Math" panose="02040503050406030204" pitchFamily="18" charset="0"/>
                              <a:ea typeface="Cambria Math" panose="02040503050406030204" pitchFamily="18" charset="0"/>
                            </a:rPr>
                            <m:t>𝒊𝒏𝒗𝒆𝒔𝒕𝒐𝒓𝒔</m:t>
                          </m:r>
                        </m:den>
                      </m:f>
                      <m:r>
                        <a:rPr lang="de-DE" sz="2000" b="1" i="1" smtClean="0">
                          <a:latin typeface="Cambria Math" panose="02040503050406030204" pitchFamily="18" charset="0"/>
                          <a:ea typeface="Cambria Math" panose="02040503050406030204" pitchFamily="18" charset="0"/>
                        </a:rPr>
                        <m:t> ≥</m:t>
                      </m:r>
                      <m:r>
                        <a:rPr lang="de-DE" sz="2000" b="1" i="1" smtClean="0">
                          <a:latin typeface="Cambria Math" panose="02040503050406030204" pitchFamily="18" charset="0"/>
                          <a:ea typeface="Cambria Math" panose="02040503050406030204" pitchFamily="18" charset="0"/>
                        </a:rPr>
                        <m:t>𝑺𝑻𝑷</m:t>
                      </m:r>
                    </m:oMath>
                  </m:oMathPara>
                </a14:m>
                <a:endParaRPr lang="en-GB" sz="2000" b="1" dirty="0"/>
              </a:p>
            </p:txBody>
          </p:sp>
        </mc:Choice>
        <mc:Fallback xmlns="">
          <p:sp>
            <p:nvSpPr>
              <p:cNvPr id="6" name="Content Placeholder 2">
                <a:extLst>
                  <a:ext uri="{FF2B5EF4-FFF2-40B4-BE49-F238E27FC236}">
                    <a16:creationId xmlns:a16="http://schemas.microsoft.com/office/drawing/2014/main" id="{56B22C3B-93F9-4A04-A49E-13F637E8322B}"/>
                  </a:ext>
                </a:extLst>
              </p:cNvPr>
              <p:cNvSpPr txBox="1">
                <a:spLocks noRot="1" noChangeAspect="1" noMove="1" noResize="1" noEditPoints="1" noAdjustHandles="1" noChangeArrowheads="1" noChangeShapeType="1" noTextEdit="1"/>
              </p:cNvSpPr>
              <p:nvPr/>
            </p:nvSpPr>
            <p:spPr>
              <a:xfrm>
                <a:off x="1568449" y="4233314"/>
                <a:ext cx="7042151" cy="477611"/>
              </a:xfrm>
              <a:prstGeom prst="rect">
                <a:avLst/>
              </a:prstGeom>
              <a:blipFill>
                <a:blip r:embed="rId3"/>
                <a:stretch>
                  <a:fillRect b="-43038"/>
                </a:stretch>
              </a:blipFill>
            </p:spPr>
            <p:txBody>
              <a:bodyPr/>
              <a:lstStyle/>
              <a:p>
                <a:r>
                  <a:rPr lang="en-GB">
                    <a:noFill/>
                  </a:rPr>
                  <a:t> </a:t>
                </a:r>
              </a:p>
            </p:txBody>
          </p:sp>
        </mc:Fallback>
      </mc:AlternateContent>
      <p:sp>
        <p:nvSpPr>
          <p:cNvPr id="7" name="Arrow: Right 6">
            <a:extLst>
              <a:ext uri="{FF2B5EF4-FFF2-40B4-BE49-F238E27FC236}">
                <a16:creationId xmlns:a16="http://schemas.microsoft.com/office/drawing/2014/main" id="{ECDCB66F-6602-4776-9DEF-17B715E21CCC}"/>
              </a:ext>
            </a:extLst>
          </p:cNvPr>
          <p:cNvSpPr/>
          <p:nvPr/>
        </p:nvSpPr>
        <p:spPr>
          <a:xfrm>
            <a:off x="1060449" y="4448549"/>
            <a:ext cx="508000" cy="282971"/>
          </a:xfrm>
          <a:prstGeom prst="rightArrow">
            <a:avLst/>
          </a:prstGeom>
          <a:solidFill>
            <a:schemeClr val="accent4"/>
          </a:solidFill>
          <a:ln>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83778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DFCB7-0DB6-4C75-A4DF-B555DABF95F7}"/>
              </a:ext>
            </a:extLst>
          </p:cNvPr>
          <p:cNvSpPr>
            <a:spLocks noGrp="1"/>
          </p:cNvSpPr>
          <p:nvPr>
            <p:ph type="title"/>
          </p:nvPr>
        </p:nvSpPr>
        <p:spPr/>
        <p:txBody>
          <a:bodyPr>
            <a:noAutofit/>
          </a:bodyPr>
          <a:lstStyle/>
          <a:p>
            <a:r>
              <a:rPr lang="en-GB" sz="2400" b="1" dirty="0"/>
              <a:t>Model Verification (example) </a:t>
            </a:r>
            <a:r>
              <a:rPr lang="en-GB" sz="2400" dirty="0"/>
              <a:t>– How the Regulator interacts with the entire </a:t>
            </a:r>
            <a:r>
              <a:rPr lang="en-GB" altLang="ko-KR" sz="2400" dirty="0"/>
              <a:t>Emission level?</a:t>
            </a:r>
            <a:endParaRPr lang="en-GB" sz="2400" dirty="0"/>
          </a:p>
        </p:txBody>
      </p:sp>
      <p:pic>
        <p:nvPicPr>
          <p:cNvPr id="4100" name="Picture 4">
            <a:extLst>
              <a:ext uri="{FF2B5EF4-FFF2-40B4-BE49-F238E27FC236}">
                <a16:creationId xmlns:a16="http://schemas.microsoft.com/office/drawing/2014/main" id="{E7520327-475C-4620-B50F-781F939235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452" y="1063229"/>
            <a:ext cx="7187678" cy="3937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7518349"/>
      </p:ext>
    </p:extLst>
  </p:cSld>
  <p:clrMapOvr>
    <a:masterClrMapping/>
  </p:clrMapOvr>
</p:sld>
</file>

<file path=ppt/theme/theme1.xml><?xml version="1.0" encoding="utf-8"?>
<a:theme xmlns:a="http://schemas.openxmlformats.org/drawingml/2006/main" name="Office Theme">
  <a:themeElements>
    <a:clrScheme name="TU Delft">
      <a:dk1>
        <a:sysClr val="windowText" lastClr="000000"/>
      </a:dk1>
      <a:lt1>
        <a:srgbClr val="FFFFFF"/>
      </a:lt1>
      <a:dk2>
        <a:srgbClr val="00A6D6"/>
      </a:dk2>
      <a:lt2>
        <a:srgbClr val="FFFFFF"/>
      </a:lt2>
      <a:accent1>
        <a:srgbClr val="A5CA1A"/>
      </a:accent1>
      <a:accent2>
        <a:srgbClr val="E21A1A"/>
      </a:accent2>
      <a:accent3>
        <a:srgbClr val="6D177F"/>
      </a:accent3>
      <a:accent4>
        <a:srgbClr val="E64616"/>
      </a:accent4>
      <a:accent5>
        <a:srgbClr val="008891"/>
      </a:accent5>
      <a:accent6>
        <a:srgbClr val="6B8689"/>
      </a:accent6>
      <a:hlink>
        <a:srgbClr val="0000FF"/>
      </a:hlink>
      <a:folHlink>
        <a:srgbClr val="800080"/>
      </a:folHlink>
    </a:clrScheme>
    <a:fontScheme name="Custom 2">
      <a:majorFont>
        <a:latin typeface="Montserrat"/>
        <a:ea typeface=""/>
        <a:cs typeface=""/>
      </a:majorFont>
      <a:minorFont>
        <a:latin typeface="Montserra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andara">
      <a:maj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ndara" panose="020E0502030303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361</TotalTime>
  <Words>1576</Words>
  <Application>Microsoft Office PowerPoint</Application>
  <PresentationFormat>On-screen Show (16:9)</PresentationFormat>
  <Paragraphs>349</Paragraphs>
  <Slides>23</Slides>
  <Notes>10</Notes>
  <HiddenSlides>7</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23</vt:i4>
      </vt:variant>
    </vt:vector>
  </HeadingPairs>
  <TitlesOfParts>
    <vt:vector size="34" baseType="lpstr">
      <vt:lpstr>맑은 고딕</vt:lpstr>
      <vt:lpstr>Arial</vt:lpstr>
      <vt:lpstr>Calibri</vt:lpstr>
      <vt:lpstr>Cambria</vt:lpstr>
      <vt:lpstr>Cambria Math</vt:lpstr>
      <vt:lpstr>Candara</vt:lpstr>
      <vt:lpstr>Montserrat</vt:lpstr>
      <vt:lpstr>Nunito</vt:lpstr>
      <vt:lpstr>Wingdings</vt:lpstr>
      <vt:lpstr>Office Theme</vt:lpstr>
      <vt:lpstr>Custom Design</vt:lpstr>
      <vt:lpstr>AN EXPLORATORY ANALYSIS OF THE DECISION MAKING OF ENERGY INVESTMENT IN INDUSTRIAL PARKS</vt:lpstr>
      <vt:lpstr>Research Question</vt:lpstr>
      <vt:lpstr>Method</vt:lpstr>
      <vt:lpstr>Method</vt:lpstr>
      <vt:lpstr>PowerPoint Presentation</vt:lpstr>
      <vt:lpstr>PowerPoint Presentation</vt:lpstr>
      <vt:lpstr>Investors – Detailed ROI calculations</vt:lpstr>
      <vt:lpstr>Investors – Peer Effect</vt:lpstr>
      <vt:lpstr>Model Verification (example) – How the Regulator interacts with the entire Emission level?</vt:lpstr>
      <vt:lpstr>Result – Overview 1: Investments</vt:lpstr>
      <vt:lpstr>Result – Overview 2: Conditions</vt:lpstr>
      <vt:lpstr>Result – Micro View 1: Windspeed</vt:lpstr>
      <vt:lpstr>Result – Micro View 1: Windspeed</vt:lpstr>
      <vt:lpstr>Result – Micro View 2: Subsidy</vt:lpstr>
      <vt:lpstr>Result – Micro View 3: Other factors</vt:lpstr>
      <vt:lpstr>Conclusion</vt:lpstr>
      <vt:lpstr>Extra Slides</vt:lpstr>
      <vt:lpstr>Main Assumptions</vt:lpstr>
      <vt:lpstr>Investors</vt:lpstr>
      <vt:lpstr>Method</vt:lpstr>
      <vt:lpstr>Regulator</vt:lpstr>
      <vt:lpstr>Regulator</vt:lpstr>
      <vt:lpstr>Environment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EXPLORATORY ANALYSIS OF THE DECISION MAKING OF ENERGY INVESTMENT IN INDUSTRIAL PARKS</dc:title>
  <dc:creator>Shajeeshan Lingeswaran</dc:creator>
  <cp:lastModifiedBy>Shajeeshan Lingeswaran</cp:lastModifiedBy>
  <cp:revision>27</cp:revision>
  <dcterms:created xsi:type="dcterms:W3CDTF">2019-03-05T23:50:20Z</dcterms:created>
  <dcterms:modified xsi:type="dcterms:W3CDTF">2019-06-02T12:23:34Z</dcterms:modified>
</cp:coreProperties>
</file>